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3.xml" ContentType="application/vnd.openxmlformats-officedocument.presentationml.tags+xml"/>
  <Override PartName="/ppt/notesSlides/notesSlide1.xml" ContentType="application/vnd.openxmlformats-officedocument.presentationml.notesSlide+xml"/>
  <Override PartName="/ppt/tags/tag64.xml" ContentType="application/vnd.openxmlformats-officedocument.presentationml.tags+xml"/>
  <Override PartName="/ppt/notesSlides/notesSlide2.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3.xml" ContentType="application/vnd.openxmlformats-officedocument.presentationml.notesSlide+xml"/>
  <Override PartName="/ppt/tags/tag67.xml" ContentType="application/vnd.openxmlformats-officedocument.presentationml.tags+xml"/>
  <Override PartName="/ppt/notesSlides/notesSlide4.xml" ContentType="application/vnd.openxmlformats-officedocument.presentationml.notesSlide+xml"/>
  <Override PartName="/ppt/tags/tag68.xml" ContentType="application/vnd.openxmlformats-officedocument.presentationml.tags+xml"/>
  <Override PartName="/ppt/notesSlides/notesSlide5.xml" ContentType="application/vnd.openxmlformats-officedocument.presentationml.notesSlide+xml"/>
  <Override PartName="/ppt/tags/tag69.xml" ContentType="application/vnd.openxmlformats-officedocument.presentationml.tags+xml"/>
  <Override PartName="/ppt/notesSlides/notesSlide6.xml" ContentType="application/vnd.openxmlformats-officedocument.presentationml.notesSlide+xml"/>
  <Override PartName="/ppt/tags/tag70.xml" ContentType="application/vnd.openxmlformats-officedocument.presentationml.tags+xml"/>
  <Override PartName="/ppt/notesSlides/notesSlide7.xml" ContentType="application/vnd.openxmlformats-officedocument.presentationml.notesSlide+xml"/>
  <Override PartName="/ppt/tags/tag71.xml" ContentType="application/vnd.openxmlformats-officedocument.presentationml.tags+xml"/>
  <Override PartName="/ppt/notesSlides/notesSlide8.xml" ContentType="application/vnd.openxmlformats-officedocument.presentationml.notesSlide+xml"/>
  <Override PartName="/ppt/tags/tag72.xml" ContentType="application/vnd.openxmlformats-officedocument.presentationml.tags+xml"/>
  <Override PartName="/ppt/notesSlides/notesSlide9.xml" ContentType="application/vnd.openxmlformats-officedocument.presentationml.notesSlide+xml"/>
  <Override PartName="/ppt/tags/tag73.xml" ContentType="application/vnd.openxmlformats-officedocument.presentationml.tags+xml"/>
  <Override PartName="/ppt/notesSlides/notesSlide10.xml" ContentType="application/vnd.openxmlformats-officedocument.presentationml.notesSlide+xml"/>
  <Override PartName="/ppt/tags/tag74.xml" ContentType="application/vnd.openxmlformats-officedocument.presentationml.tags+xml"/>
  <Override PartName="/ppt/notesSlides/notesSlide11.xml" ContentType="application/vnd.openxmlformats-officedocument.presentationml.notesSlide+xml"/>
  <Override PartName="/ppt/tags/tag75.xml" ContentType="application/vnd.openxmlformats-officedocument.presentationml.tags+xml"/>
  <Override PartName="/ppt/notesSlides/notesSlide12.xml" ContentType="application/vnd.openxmlformats-officedocument.presentationml.notesSlide+xml"/>
  <Override PartName="/ppt/tags/tag76.xml" ContentType="application/vnd.openxmlformats-officedocument.presentationml.tags+xml"/>
  <Override PartName="/ppt/notesSlides/notesSlide13.xml" ContentType="application/vnd.openxmlformats-officedocument.presentationml.notesSlide+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notesSlides/notesSlide1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handoutMasterIdLst>
    <p:handoutMasterId r:id="rId22"/>
  </p:handoutMasterIdLst>
  <p:sldIdLst>
    <p:sldId id="256" r:id="rId2"/>
    <p:sldId id="257" r:id="rId3"/>
    <p:sldId id="272" r:id="rId4"/>
    <p:sldId id="258" r:id="rId5"/>
    <p:sldId id="259" r:id="rId6"/>
    <p:sldId id="260" r:id="rId7"/>
    <p:sldId id="262" r:id="rId8"/>
    <p:sldId id="263" r:id="rId9"/>
    <p:sldId id="270" r:id="rId10"/>
    <p:sldId id="264" r:id="rId11"/>
    <p:sldId id="265" r:id="rId12"/>
    <p:sldId id="274" r:id="rId13"/>
    <p:sldId id="275" r:id="rId14"/>
    <p:sldId id="271" r:id="rId15"/>
    <p:sldId id="266" r:id="rId16"/>
    <p:sldId id="267" r:id="rId17"/>
    <p:sldId id="268" r:id="rId18"/>
    <p:sldId id="269" r:id="rId19"/>
    <p:sldId id="273"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79337" autoAdjust="0"/>
  </p:normalViewPr>
  <p:slideViewPr>
    <p:cSldViewPr snapToGrid="0" showGuides="1">
      <p:cViewPr>
        <p:scale>
          <a:sx n="125" d="100"/>
          <a:sy n="125" d="100"/>
        </p:scale>
        <p:origin x="1760" y="128"/>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2025/5/19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今天向大家汇报的这篇工作是做联邦学习里面的超参数优化的，主要解决的是怎么从超参数的角度来看待和解决联邦学习中存在的数据异质性问题。</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020464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但是，这种形式对于我们可微优化还是存在问题的。因为我们希望能够通过验证损失直接计算出</a:t>
            </a:r>
            <a:r>
              <a:rPr lang="en-US" altLang="zh-CN" dirty="0"/>
              <a:t>pi</a:t>
            </a:r>
            <a:r>
              <a:rPr lang="zh-CN" altLang="en-US" dirty="0"/>
              <a:t>的梯度，从而直接对</a:t>
            </a:r>
            <a:r>
              <a:rPr lang="en-US" altLang="zh-CN" dirty="0"/>
              <a:t>pi</a:t>
            </a:r>
            <a:r>
              <a:rPr lang="zh-CN" altLang="en-US" dirty="0"/>
              <a:t>进行优化，提高优化的效率。但是我们可以发现，</a:t>
            </a:r>
            <a:r>
              <a:rPr lang="en-US" altLang="zh-CN" dirty="0" err="1"/>
              <a:t>Z_i</a:t>
            </a:r>
            <a:r>
              <a:rPr lang="zh-CN" altLang="en-US" dirty="0"/>
              <a:t>和</a:t>
            </a:r>
            <a:r>
              <a:rPr lang="en-US" altLang="zh-CN" dirty="0"/>
              <a:t>H</a:t>
            </a:r>
            <a:r>
              <a:rPr lang="zh-CN" altLang="en-US" dirty="0"/>
              <a:t>相乘的过程发生在客户端侧，而验证损失计算法神在服务器侧，无法直接将</a:t>
            </a:r>
            <a:r>
              <a:rPr lang="en-US" altLang="zh-CN" dirty="0"/>
              <a:t>Zi</a:t>
            </a:r>
            <a:r>
              <a:rPr lang="zh-CN" altLang="en-US" dirty="0"/>
              <a:t>给嵌入到计算验证损失的计算图中，从而也就导致我们的反向传播无法计算</a:t>
            </a:r>
            <a:r>
              <a:rPr lang="en-US" altLang="zh-CN" dirty="0" err="1"/>
              <a:t>Z_i</a:t>
            </a:r>
            <a:r>
              <a:rPr lang="zh-CN" altLang="en-US" dirty="0"/>
              <a:t>的梯度，自然也无法计算</a:t>
            </a:r>
            <a:r>
              <a:rPr lang="en-US" altLang="zh-CN" dirty="0"/>
              <a:t>pi</a:t>
            </a:r>
            <a:r>
              <a:rPr lang="zh-CN" altLang="en-US" dirty="0"/>
              <a:t>的梯度。</a:t>
            </a:r>
            <a:endParaRPr lang="en-US" altLang="zh-CN" dirty="0"/>
          </a:p>
          <a:p>
            <a:endParaRPr lang="en-US" altLang="zh-CN" dirty="0"/>
          </a:p>
          <a:p>
            <a:r>
              <a:rPr lang="zh-CN" altLang="en-US" dirty="0"/>
              <a:t>为了解决这个问题，我们将问题进行了一个逻辑上的转换。我们认为，更好的超参数意味着我们能够训练出更好的模型，二者存在逻辑上的联系。那么我们可以从选择最佳超参数转变为从一堆由不同超参数训练出的模型中选出表现最好的那一个。</a:t>
            </a:r>
            <a:endParaRPr lang="en-US" altLang="zh-CN" dirty="0"/>
          </a:p>
          <a:p>
            <a:endParaRPr lang="en-US" altLang="zh-CN" dirty="0"/>
          </a:p>
          <a:p>
            <a:r>
              <a:rPr lang="zh-CN" altLang="en-US" dirty="0"/>
              <a:t>为此，我们先做一个假设：假设对于一个客户端</a:t>
            </a:r>
            <a:r>
              <a:rPr lang="en-US" altLang="zh-CN" dirty="0" err="1"/>
              <a:t>i</a:t>
            </a:r>
            <a:r>
              <a:rPr lang="zh-CN" altLang="en-US" dirty="0"/>
              <a:t>，它为所有候选的超参数都训练了一个本地模型，并将所有的模型都上传给服务器，然后服务器从中挑一个最好的。那么我们的优化问题就可以从左边的形式转换为右边的形式。其中这个大写的</a:t>
            </a:r>
            <a:r>
              <a:rPr lang="en-US" altLang="zh-CN" dirty="0" err="1"/>
              <a:t>Theta_i</a:t>
            </a:r>
            <a:r>
              <a:rPr lang="zh-CN" altLang="en-US" dirty="0"/>
              <a:t>就是客户端</a:t>
            </a:r>
            <a:r>
              <a:rPr lang="en-US" altLang="zh-CN" dirty="0" err="1"/>
              <a:t>i</a:t>
            </a:r>
            <a:r>
              <a:rPr lang="zh-CN" altLang="en-US" dirty="0"/>
              <a:t>上传的本地模型的集合，里面包含的所有候选超参数所对应的本地模型的。</a:t>
            </a:r>
            <a:endParaRPr lang="en-US" altLang="zh-CN" dirty="0"/>
          </a:p>
          <a:p>
            <a:endParaRPr lang="en-US" altLang="zh-CN" dirty="0"/>
          </a:p>
          <a:p>
            <a:r>
              <a:rPr lang="zh-CN" altLang="en-US" dirty="0"/>
              <a:t>那么我们的</a:t>
            </a:r>
            <a:r>
              <a:rPr lang="en-US" altLang="zh-CN" dirty="0" err="1"/>
              <a:t>Z_i</a:t>
            </a:r>
            <a:r>
              <a:rPr lang="zh-CN" altLang="en-US" dirty="0"/>
              <a:t>也就从原来选择“那一个超参数更好”转变为了“哪一个模型的输出更好”</a:t>
            </a:r>
            <a:endParaRPr lang="en-US" altLang="zh-CN" dirty="0"/>
          </a:p>
          <a:p>
            <a:endParaRPr lang="en-US" altLang="zh-CN" dirty="0"/>
          </a:p>
          <a:p>
            <a:r>
              <a:rPr lang="zh-CN" altLang="en-US" dirty="0"/>
              <a:t>我们可以看到，这个时候，</a:t>
            </a:r>
            <a:r>
              <a:rPr lang="en-US" altLang="zh-CN" dirty="0" err="1"/>
              <a:t>Z_i</a:t>
            </a:r>
            <a:r>
              <a:rPr lang="zh-CN" altLang="en-US" dirty="0"/>
              <a:t>是直接乘在模型输出上的，因此我们可以直接计算出</a:t>
            </a:r>
            <a:r>
              <a:rPr lang="en-US" altLang="zh-CN" dirty="0"/>
              <a:t>L</a:t>
            </a:r>
            <a:r>
              <a:rPr lang="zh-CN" altLang="en-US" dirty="0"/>
              <a:t>相对于</a:t>
            </a:r>
            <a:r>
              <a:rPr lang="en-US" altLang="zh-CN" dirty="0" err="1"/>
              <a:t>Z_i</a:t>
            </a:r>
            <a:r>
              <a:rPr lang="zh-CN" altLang="en-US" dirty="0"/>
              <a:t>的梯度。</a:t>
            </a:r>
            <a:endParaRPr lang="en-US" altLang="zh-CN" dirty="0"/>
          </a:p>
          <a:p>
            <a:endParaRPr lang="en-US" altLang="zh-CN" dirty="0"/>
          </a:p>
          <a:p>
            <a:r>
              <a:rPr lang="zh-CN" altLang="en-US" dirty="0"/>
              <a:t>好的，现在距离我们的可微优化还差最后一个关口，就是</a:t>
            </a:r>
            <a:r>
              <a:rPr lang="en-US" altLang="zh-CN" dirty="0" err="1"/>
              <a:t>Z_i</a:t>
            </a:r>
            <a:r>
              <a:rPr lang="zh-CN" altLang="en-US" dirty="0"/>
              <a:t>是基于</a:t>
            </a:r>
            <a:r>
              <a:rPr lang="en-US" altLang="zh-CN" dirty="0" err="1"/>
              <a:t>pi_i</a:t>
            </a:r>
            <a:r>
              <a:rPr lang="zh-CN" altLang="en-US" dirty="0"/>
              <a:t>进行采样的，而采样的过程不可微，因此我们无法直接计算</a:t>
            </a:r>
            <a:r>
              <a:rPr lang="en-US" altLang="zh-CN" dirty="0" err="1"/>
              <a:t>Z_i</a:t>
            </a:r>
            <a:r>
              <a:rPr lang="zh-CN" altLang="en-US" dirty="0"/>
              <a:t>相对于</a:t>
            </a:r>
            <a:r>
              <a:rPr lang="en-US" altLang="zh-CN" dirty="0" err="1"/>
              <a:t>pi_i</a:t>
            </a:r>
            <a:r>
              <a:rPr lang="zh-CN" altLang="en-US" dirty="0"/>
              <a:t>的梯度，从而无法构建完整的从验证损失</a:t>
            </a:r>
            <a:r>
              <a:rPr lang="en-US" altLang="zh-CN" dirty="0"/>
              <a:t>L</a:t>
            </a:r>
            <a:r>
              <a:rPr lang="zh-CN" altLang="en-US" dirty="0"/>
              <a:t>到</a:t>
            </a:r>
            <a:r>
              <a:rPr lang="en-US" altLang="zh-CN" dirty="0" err="1"/>
              <a:t>pi_i</a:t>
            </a:r>
            <a:r>
              <a:rPr lang="zh-CN" altLang="en-US" dirty="0"/>
              <a:t>的反向传播链条。</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307516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为了解决这个问题，我们需要用到重参数技巧，对我们的离散分布进行连续化近似。这里先给大家简单介绍一下什么是重参数。我们以一个简单的例子来进行讲解，比如对于一个服从均值为</a:t>
            </a:r>
            <a:r>
              <a:rPr lang="en-US" altLang="zh-CN" dirty="0"/>
              <a:t>mu</a:t>
            </a:r>
            <a:r>
              <a:rPr lang="zh-CN" altLang="en-US" dirty="0"/>
              <a:t>，标准差为</a:t>
            </a:r>
            <a:r>
              <a:rPr lang="en-US" altLang="zh-CN" dirty="0"/>
              <a:t>sigma</a:t>
            </a:r>
            <a:r>
              <a:rPr lang="zh-CN" altLang="en-US" dirty="0"/>
              <a:t>的高斯分布的随机变量</a:t>
            </a:r>
            <a:r>
              <a:rPr lang="en-US" altLang="zh-CN" dirty="0"/>
              <a:t>z</a:t>
            </a:r>
            <a:r>
              <a:rPr lang="zh-CN" altLang="en-US" dirty="0"/>
              <a:t>。我们从这样一个分布中进行采样，想要求得</a:t>
            </a:r>
            <a:r>
              <a:rPr lang="en-US" altLang="zh-CN" dirty="0"/>
              <a:t>z</a:t>
            </a:r>
            <a:r>
              <a:rPr lang="zh-CN" altLang="en-US" dirty="0"/>
              <a:t>相对于</a:t>
            </a:r>
            <a:r>
              <a:rPr lang="en-US" altLang="zh-CN" dirty="0"/>
              <a:t>mu</a:t>
            </a:r>
            <a:r>
              <a:rPr lang="zh-CN" altLang="en-US" dirty="0"/>
              <a:t>和</a:t>
            </a:r>
            <a:r>
              <a:rPr lang="en-US" altLang="zh-CN" dirty="0"/>
              <a:t>sigma</a:t>
            </a:r>
            <a:r>
              <a:rPr lang="zh-CN" altLang="en-US" dirty="0"/>
              <a:t>的梯度。直接求肯定是不可行的，为此重参数的思想是将分布中的随机源头剥离出来，用一个无参的随机源进行替代。比如我们这个例子中，我们引入一个新的随机变量</a:t>
            </a:r>
            <a:r>
              <a:rPr lang="en-US" altLang="zh-CN" dirty="0"/>
              <a:t>epsilon</a:t>
            </a:r>
            <a:r>
              <a:rPr lang="zh-CN" altLang="en-US" dirty="0"/>
              <a:t>，它是服从标准分布的。因此</a:t>
            </a:r>
            <a:r>
              <a:rPr lang="en-US" altLang="zh-CN" dirty="0"/>
              <a:t>z</a:t>
            </a:r>
            <a:r>
              <a:rPr lang="zh-CN" altLang="en-US" dirty="0"/>
              <a:t>的采样过程可以表达为先从标准分布中采样出</a:t>
            </a:r>
            <a:r>
              <a:rPr lang="en-US" altLang="zh-CN" dirty="0"/>
              <a:t>epsilon</a:t>
            </a:r>
            <a:r>
              <a:rPr lang="zh-CN" altLang="en-US" dirty="0"/>
              <a:t>，然后再乘上标准差，加上均值。这样的话，因为分布中的参数和随机源是分开的，我们就可以直接求得</a:t>
            </a:r>
            <a:r>
              <a:rPr lang="en-US" altLang="zh-CN" dirty="0"/>
              <a:t>z</a:t>
            </a:r>
            <a:r>
              <a:rPr lang="zh-CN" altLang="en-US" dirty="0"/>
              <a:t>相对于分布参数</a:t>
            </a:r>
            <a:r>
              <a:rPr lang="en-US" altLang="zh-CN" dirty="0"/>
              <a:t>sigma</a:t>
            </a:r>
            <a:r>
              <a:rPr lang="zh-CN" altLang="en-US" dirty="0"/>
              <a:t>，</a:t>
            </a:r>
            <a:r>
              <a:rPr lang="en-US" altLang="zh-CN" dirty="0"/>
              <a:t>mu</a:t>
            </a:r>
            <a:r>
              <a:rPr lang="zh-CN" altLang="en-US" dirty="0"/>
              <a:t>的梯度了。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357513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然后，放到离散分布中也是类似。对于一个离散分布，其每个类别的概率分别为</a:t>
            </a:r>
            <a:r>
              <a:rPr lang="en-US" altLang="zh-CN" dirty="0"/>
              <a:t>p1</a:t>
            </a:r>
            <a:r>
              <a:rPr lang="zh-CN" altLang="en-US" dirty="0"/>
              <a:t>，</a:t>
            </a:r>
            <a:r>
              <a:rPr lang="en-US" altLang="zh-CN" dirty="0"/>
              <a:t>p2</a:t>
            </a:r>
            <a:r>
              <a:rPr lang="zh-CN" altLang="en-US" dirty="0"/>
              <a:t>一直到</a:t>
            </a:r>
            <a:r>
              <a:rPr lang="en-US" altLang="zh-CN" dirty="0"/>
              <a:t>pk</a:t>
            </a:r>
            <a:r>
              <a:rPr lang="zh-CN" altLang="en-US" dirty="0"/>
              <a:t>。那么为了从这个离散分布中将随机的源头剥离出来，我们需要用到</a:t>
            </a:r>
            <a:r>
              <a:rPr lang="en-US" altLang="zh-CN" dirty="0" err="1"/>
              <a:t>gumble</a:t>
            </a:r>
            <a:r>
              <a:rPr lang="zh-CN" altLang="en-US" dirty="0"/>
              <a:t>分布，也就是常说的</a:t>
            </a:r>
            <a:r>
              <a:rPr lang="en-US" altLang="zh-CN" dirty="0" err="1"/>
              <a:t>gumble</a:t>
            </a:r>
            <a:r>
              <a:rPr lang="en-US" altLang="zh-CN" dirty="0"/>
              <a:t> max</a:t>
            </a:r>
            <a:r>
              <a:rPr lang="zh-CN" altLang="en-US" dirty="0"/>
              <a:t>技巧。</a:t>
            </a:r>
            <a:endParaRPr lang="en-US" altLang="zh-CN" dirty="0"/>
          </a:p>
          <a:p>
            <a:endParaRPr lang="en-US" altLang="zh-CN" dirty="0"/>
          </a:p>
          <a:p>
            <a:r>
              <a:rPr lang="zh-CN" altLang="en-US" dirty="0"/>
              <a:t>我们将每个类别的概率转变为对数概率之后，加上一个服从</a:t>
            </a:r>
            <a:r>
              <a:rPr lang="en-US" altLang="zh-CN" dirty="0" err="1"/>
              <a:t>gumble</a:t>
            </a:r>
            <a:r>
              <a:rPr lang="zh-CN" altLang="en-US" dirty="0"/>
              <a:t>分布的变量，并对得到的值取</a:t>
            </a:r>
            <a:r>
              <a:rPr lang="en-US" altLang="zh-CN" dirty="0"/>
              <a:t>argmax</a:t>
            </a:r>
            <a:r>
              <a:rPr lang="zh-CN" altLang="en-US" dirty="0"/>
              <a:t>，即可得到采样的结果。从统计上来讲，这样采样出来的值最后统计出来每个类别的概率和原始概率</a:t>
            </a:r>
            <a:r>
              <a:rPr lang="en-US" altLang="zh-CN" dirty="0"/>
              <a:t>p1</a:t>
            </a:r>
            <a:r>
              <a:rPr lang="zh-CN" altLang="en-US" dirty="0"/>
              <a:t>，</a:t>
            </a:r>
            <a:r>
              <a:rPr lang="en-US" altLang="zh-CN" dirty="0"/>
              <a:t>p2</a:t>
            </a:r>
            <a:r>
              <a:rPr lang="zh-CN" altLang="en-US" dirty="0"/>
              <a:t>是一样的。这个具体的证明大家可以去查阅相关的论文博客，这里只给出这个结论。</a:t>
            </a:r>
            <a:endParaRPr lang="en-US" altLang="zh-CN" dirty="0"/>
          </a:p>
          <a:p>
            <a:endParaRPr lang="en-US" altLang="zh-CN" dirty="0"/>
          </a:p>
          <a:p>
            <a:r>
              <a:rPr lang="zh-CN" altLang="en-US" dirty="0"/>
              <a:t>而</a:t>
            </a:r>
            <a:r>
              <a:rPr lang="en-US" altLang="zh-CN" dirty="0" err="1"/>
              <a:t>gumble</a:t>
            </a:r>
            <a:r>
              <a:rPr lang="zh-CN" altLang="en-US" dirty="0"/>
              <a:t>分布本身也可以从均匀分布中采样并进行变换获得。</a:t>
            </a:r>
            <a:endParaRPr lang="en-US" altLang="zh-CN" dirty="0"/>
          </a:p>
          <a:p>
            <a:endParaRPr lang="en-US" altLang="zh-CN" dirty="0"/>
          </a:p>
          <a:p>
            <a:r>
              <a:rPr lang="zh-CN" altLang="en-US" dirty="0"/>
              <a:t>但是</a:t>
            </a:r>
            <a:r>
              <a:rPr lang="en-US" altLang="zh-CN" dirty="0"/>
              <a:t>argmax</a:t>
            </a:r>
            <a:r>
              <a:rPr lang="zh-CN" altLang="en-US" dirty="0"/>
              <a:t>仍然不可微，因此我们需要对这个</a:t>
            </a:r>
            <a:r>
              <a:rPr lang="en-US" altLang="zh-CN" dirty="0"/>
              <a:t>argmax</a:t>
            </a:r>
            <a:r>
              <a:rPr lang="zh-CN" altLang="en-US" dirty="0"/>
              <a:t>进行连续化近似。也就是引入</a:t>
            </a:r>
            <a:r>
              <a:rPr lang="en-US" altLang="zh-CN" dirty="0" err="1"/>
              <a:t>softmax</a:t>
            </a:r>
            <a:r>
              <a:rPr lang="zh-CN" altLang="en-US" dirty="0"/>
              <a:t>，用</a:t>
            </a:r>
            <a:r>
              <a:rPr lang="en-US" altLang="zh-CN" dirty="0" err="1"/>
              <a:t>softmax</a:t>
            </a:r>
            <a:r>
              <a:rPr lang="zh-CN" altLang="en-US" dirty="0"/>
              <a:t>来代替</a:t>
            </a:r>
            <a:r>
              <a:rPr lang="en-US" altLang="zh-CN" dirty="0"/>
              <a:t>argmax</a:t>
            </a:r>
            <a:r>
              <a:rPr lang="zh-CN" altLang="en-US" dirty="0"/>
              <a:t>。我们知道</a:t>
            </a:r>
            <a:r>
              <a:rPr lang="en-US" altLang="zh-CN" dirty="0"/>
              <a:t>argmax</a:t>
            </a:r>
            <a:r>
              <a:rPr lang="zh-CN" altLang="en-US" dirty="0"/>
              <a:t>采样出来是一个硬</a:t>
            </a:r>
            <a:r>
              <a:rPr lang="en-US" altLang="zh-CN" dirty="0" err="1"/>
              <a:t>ont</a:t>
            </a:r>
            <a:r>
              <a:rPr lang="en-US" altLang="zh-CN" dirty="0"/>
              <a:t>-hot</a:t>
            </a:r>
            <a:r>
              <a:rPr lang="zh-CN" altLang="en-US" dirty="0"/>
              <a:t>向量，我们将其替换为</a:t>
            </a:r>
            <a:r>
              <a:rPr lang="en-US" altLang="zh-CN" dirty="0" err="1"/>
              <a:t>softmax</a:t>
            </a:r>
            <a:r>
              <a:rPr lang="zh-CN" altLang="en-US" dirty="0"/>
              <a:t>之后就成了一个软</a:t>
            </a:r>
            <a:r>
              <a:rPr lang="en-US" altLang="zh-CN" dirty="0"/>
              <a:t>one-hot</a:t>
            </a:r>
            <a:r>
              <a:rPr lang="zh-CN" altLang="en-US" dirty="0"/>
              <a:t>向量，即每个类别的值不是绝对的</a:t>
            </a:r>
            <a:r>
              <a:rPr lang="en-US" altLang="zh-CN" dirty="0"/>
              <a:t>0</a:t>
            </a:r>
            <a:r>
              <a:rPr lang="zh-CN" altLang="en-US" dirty="0"/>
              <a:t>和</a:t>
            </a:r>
            <a:r>
              <a:rPr lang="en-US" altLang="zh-CN" dirty="0"/>
              <a:t>1</a:t>
            </a:r>
            <a:r>
              <a:rPr lang="zh-CN" altLang="en-US" dirty="0"/>
              <a:t>。</a:t>
            </a:r>
            <a:endParaRPr lang="en-US" altLang="zh-CN" dirty="0"/>
          </a:p>
          <a:p>
            <a:endParaRPr lang="en-US" altLang="zh-CN" dirty="0"/>
          </a:p>
          <a:p>
            <a:r>
              <a:rPr lang="zh-CN" altLang="en-US" dirty="0"/>
              <a:t>当</a:t>
            </a:r>
            <a:r>
              <a:rPr lang="en-US" altLang="zh-CN" dirty="0" err="1"/>
              <a:t>softmax</a:t>
            </a:r>
            <a:r>
              <a:rPr lang="zh-CN" altLang="en-US" dirty="0"/>
              <a:t>中的温度系数越接近</a:t>
            </a:r>
            <a:r>
              <a:rPr lang="en-US" altLang="zh-CN" dirty="0"/>
              <a:t>0</a:t>
            </a:r>
            <a:r>
              <a:rPr lang="zh-CN" altLang="en-US" dirty="0"/>
              <a:t>的时候，得到的向量结果就约倾向于</a:t>
            </a:r>
            <a:r>
              <a:rPr lang="en-US" altLang="zh-CN" dirty="0"/>
              <a:t>one-hot</a:t>
            </a:r>
            <a:r>
              <a:rPr lang="zh-CN" altLang="en-US" dirty="0"/>
              <a:t>的形式。这也就是常用的</a:t>
            </a:r>
            <a:r>
              <a:rPr lang="en-US" altLang="zh-CN" dirty="0" err="1"/>
              <a:t>gumble-softmax</a:t>
            </a:r>
            <a:r>
              <a:rPr lang="zh-CN" altLang="en-US" dirty="0"/>
              <a:t>技巧。</a:t>
            </a:r>
            <a:endParaRPr lang="en-US" altLang="zh-CN" dirty="0"/>
          </a:p>
          <a:p>
            <a:endParaRPr lang="en-US" altLang="zh-CN" dirty="0"/>
          </a:p>
          <a:p>
            <a:r>
              <a:rPr lang="zh-CN" altLang="en-US" dirty="0"/>
              <a:t>替换为</a:t>
            </a:r>
            <a:r>
              <a:rPr lang="en-US" altLang="zh-CN" dirty="0" err="1"/>
              <a:t>softmax</a:t>
            </a:r>
            <a:r>
              <a:rPr lang="zh-CN" altLang="en-US" dirty="0"/>
              <a:t>之后，得到的向量就可以直接对</a:t>
            </a:r>
            <a:r>
              <a:rPr lang="en-US" altLang="zh-CN" dirty="0" err="1"/>
              <a:t>p_i</a:t>
            </a:r>
            <a:r>
              <a:rPr lang="zh-CN" altLang="en-US" dirty="0"/>
              <a:t>进行求导了。</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212151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同样地，我们对</a:t>
            </a:r>
            <a:r>
              <a:rPr lang="en-US" altLang="zh-CN" dirty="0" err="1"/>
              <a:t>Z_i</a:t>
            </a:r>
            <a:r>
              <a:rPr lang="zh-CN" altLang="en-US" dirty="0"/>
              <a:t>的采样过程也是从一个离散分布中进行采样。为此我们引入</a:t>
            </a:r>
            <a:r>
              <a:rPr lang="en-US" altLang="zh-CN" dirty="0" err="1"/>
              <a:t>gumble_softmax</a:t>
            </a:r>
            <a:r>
              <a:rPr lang="zh-CN" altLang="en-US" dirty="0"/>
              <a:t>技巧，从离散分布参数中得到软</a:t>
            </a:r>
            <a:r>
              <a:rPr lang="en-US" altLang="zh-CN" dirty="0"/>
              <a:t>one-hot</a:t>
            </a:r>
            <a:r>
              <a:rPr lang="zh-CN" altLang="en-US" dirty="0"/>
              <a:t>向量 </a:t>
            </a:r>
            <a:r>
              <a:rPr lang="en-US" altLang="zh-CN" dirty="0" err="1"/>
              <a:t>Z_i</a:t>
            </a:r>
            <a:endParaRPr lang="en-US" altLang="zh-CN" dirty="0"/>
          </a:p>
          <a:p>
            <a:endParaRPr lang="en-US" altLang="zh-CN" dirty="0"/>
          </a:p>
          <a:p>
            <a:r>
              <a:rPr lang="zh-CN" altLang="en-US" dirty="0"/>
              <a:t>到这里，从</a:t>
            </a:r>
            <a:r>
              <a:rPr lang="en-US" altLang="zh-CN" dirty="0"/>
              <a:t>L</a:t>
            </a:r>
            <a:r>
              <a:rPr lang="zh-CN" altLang="en-US" dirty="0"/>
              <a:t>到</a:t>
            </a:r>
            <a:r>
              <a:rPr lang="en-US" altLang="zh-CN" dirty="0"/>
              <a:t>pi</a:t>
            </a:r>
            <a:r>
              <a:rPr lang="zh-CN" altLang="en-US" dirty="0"/>
              <a:t>的反向传播链条就完全打通了，可以得到</a:t>
            </a:r>
            <a:r>
              <a:rPr lang="en-US" altLang="zh-CN" dirty="0"/>
              <a:t>pi</a:t>
            </a:r>
            <a:r>
              <a:rPr lang="zh-CN" altLang="en-US" dirty="0"/>
              <a:t>的验证损失梯度为这种形式。</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478451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但是我们现在虽然能够求导了，却依然存在着严重的问题。正如前面所提到的，我们推导基于一个假设，即假设每个客户端为所有候选的超参数都训练一个本地模型，并上传给服务器，这会造成巨大的资源开销。</a:t>
            </a:r>
            <a:endParaRPr lang="en-US" altLang="zh-CN" dirty="0"/>
          </a:p>
          <a:p>
            <a:endParaRPr lang="en-US" altLang="zh-CN" dirty="0"/>
          </a:p>
          <a:p>
            <a:r>
              <a:rPr lang="zh-CN" altLang="en-US" dirty="0"/>
              <a:t>为此我们将</a:t>
            </a:r>
            <a:r>
              <a:rPr lang="en-US" altLang="zh-CN" dirty="0"/>
              <a:t>pi</a:t>
            </a:r>
            <a:r>
              <a:rPr lang="zh-CN" altLang="en-US" dirty="0"/>
              <a:t>的梯度整理为策略梯度的形式。我们可以看到这个梯度结构里面，前半部分是标准的对数概率梯度，后半部分则可以看作是系统分配给对应客户端</a:t>
            </a:r>
            <a:r>
              <a:rPr lang="en-US" altLang="zh-CN" dirty="0" err="1"/>
              <a:t>i</a:t>
            </a:r>
            <a:r>
              <a:rPr lang="zh-CN" altLang="en-US" dirty="0"/>
              <a:t>的奖励（或者说</a:t>
            </a:r>
            <a:r>
              <a:rPr lang="en-US" altLang="zh-CN" dirty="0"/>
              <a:t>credit</a:t>
            </a:r>
            <a:r>
              <a:rPr lang="zh-CN" altLang="en-US" dirty="0"/>
              <a:t>）。这也解释了为什么我们的方法会有效率上的提升，因为我们为每个客户端都根据其贡献分配了奖励，避免了延迟奖励的问题，因此收敛的速度和稳定性来讲都会更好。</a:t>
            </a:r>
            <a:endParaRPr lang="en-US" altLang="zh-CN" dirty="0"/>
          </a:p>
          <a:p>
            <a:endParaRPr lang="en-US" altLang="zh-CN" dirty="0"/>
          </a:p>
          <a:p>
            <a:r>
              <a:rPr lang="zh-CN" altLang="en-US" dirty="0"/>
              <a:t>那么我们得到这个式子之后，我们可以看到造成系统存在冗余计算的原因就在于其中的</a:t>
            </a:r>
            <a:r>
              <a:rPr lang="en-US" altLang="zh-CN" dirty="0" err="1"/>
              <a:t>Z_i</a:t>
            </a:r>
            <a:r>
              <a:rPr lang="zh-CN" altLang="en-US" dirty="0"/>
              <a:t>是一个软</a:t>
            </a:r>
            <a:r>
              <a:rPr lang="en-US" altLang="zh-CN" dirty="0"/>
              <a:t>one-hot</a:t>
            </a:r>
            <a:r>
              <a:rPr lang="zh-CN" altLang="en-US" dirty="0"/>
              <a:t>向量。若这个向量是硬</a:t>
            </a:r>
            <a:r>
              <a:rPr lang="en-US" altLang="zh-CN" dirty="0"/>
              <a:t>one-hot</a:t>
            </a:r>
            <a:r>
              <a:rPr lang="zh-CN" altLang="en-US" dirty="0"/>
              <a:t>向量的的话，则可以避免其中</a:t>
            </a:r>
            <a:r>
              <a:rPr lang="en-US" altLang="zh-CN" dirty="0"/>
              <a:t>0</a:t>
            </a:r>
            <a:r>
              <a:rPr lang="zh-CN" altLang="en-US" dirty="0"/>
              <a:t>所对应的超参数的模型的训练。</a:t>
            </a:r>
            <a:endParaRPr lang="en-US" altLang="zh-CN" dirty="0"/>
          </a:p>
          <a:p>
            <a:endParaRPr lang="en-US" altLang="zh-CN" dirty="0"/>
          </a:p>
          <a:p>
            <a:r>
              <a:rPr lang="zh-CN" altLang="en-US" dirty="0"/>
              <a:t>由于</a:t>
            </a:r>
            <a:r>
              <a:rPr lang="en-US" altLang="zh-CN" dirty="0" err="1"/>
              <a:t>Z_i</a:t>
            </a:r>
            <a:r>
              <a:rPr lang="zh-CN" altLang="en-US" dirty="0"/>
              <a:t>是经过</a:t>
            </a:r>
            <a:r>
              <a:rPr lang="en-US" altLang="zh-CN" dirty="0" err="1"/>
              <a:t>softmax</a:t>
            </a:r>
            <a:r>
              <a:rPr lang="zh-CN" altLang="en-US" dirty="0"/>
              <a:t>函数得来的，因此，我们可以令</a:t>
            </a:r>
            <a:r>
              <a:rPr lang="en-US" altLang="zh-CN" dirty="0" err="1"/>
              <a:t>softmax</a:t>
            </a:r>
            <a:r>
              <a:rPr lang="zh-CN" altLang="en-US" dirty="0"/>
              <a:t>函数中的温度因子</a:t>
            </a:r>
            <a:r>
              <a:rPr lang="en-US" altLang="zh-CN" dirty="0"/>
              <a:t>lambda</a:t>
            </a:r>
            <a:r>
              <a:rPr lang="zh-CN" altLang="en-US" dirty="0"/>
              <a:t>趋向于</a:t>
            </a:r>
            <a:r>
              <a:rPr lang="en-US" altLang="zh-CN" dirty="0"/>
              <a:t>0</a:t>
            </a:r>
            <a:r>
              <a:rPr lang="zh-CN" altLang="en-US" dirty="0"/>
              <a:t>，将其转为一个严格的</a:t>
            </a:r>
            <a:r>
              <a:rPr lang="en-US" altLang="zh-CN" dirty="0" err="1"/>
              <a:t>onehot</a:t>
            </a:r>
            <a:r>
              <a:rPr lang="zh-CN" altLang="en-US" dirty="0"/>
              <a:t>向量，最终得到下面的式子。在训练的时候，我们也是利用这个式子来对分布参数</a:t>
            </a:r>
            <a:r>
              <a:rPr lang="en-US" altLang="zh-CN" dirty="0"/>
              <a:t>pi</a:t>
            </a:r>
            <a:r>
              <a:rPr lang="zh-CN" altLang="en-US" dirty="0"/>
              <a:t>进行更新。</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436890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最后，整体介绍一下我们的方案的训练流程。在每一轮训练开始时，服务器基于分布参数</a:t>
            </a:r>
            <a:r>
              <a:rPr lang="en-US" altLang="zh-CN" dirty="0"/>
              <a:t>pi</a:t>
            </a:r>
            <a:r>
              <a:rPr lang="zh-CN" altLang="en-US" dirty="0"/>
              <a:t>为每个客户端采样这一轮用到的超参数，然后从一个</a:t>
            </a:r>
            <a:r>
              <a:rPr lang="en-US" altLang="zh-CN" dirty="0"/>
              <a:t>model buffer</a:t>
            </a:r>
            <a:r>
              <a:rPr lang="zh-CN" altLang="en-US" dirty="0"/>
              <a:t>里面取出来这个超参数组合所对应的全局模型参数。随后开始本地训练，所有客户端上传训练结果。然后服务器对模型聚合，并更新</a:t>
            </a:r>
            <a:r>
              <a:rPr lang="en-US" altLang="zh-CN" dirty="0"/>
              <a:t>model buffer</a:t>
            </a:r>
            <a:r>
              <a:rPr lang="zh-CN" altLang="en-US" dirty="0"/>
              <a:t>里面的模型参数。最后利用计算出来的梯度更新我们的超参数的分布参数。</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445324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然后今天的汇报分为三部分，我们会先介绍一下相关的背景，然后详细介绍一下我们所提出的方法，最后介绍一下这篇工作主要的实验结果</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508733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和大家简单介绍一下联邦学习。一句话来说的话，联邦学习是一项具有隐私保护能力的分布式的模型训练技术。它的训练过程会涉及多个参与训练的节点（比如图中的这些手机、电脑等）以及一个用于模型参数聚合的服务器。在训练的时候，所有的模型参数更新过程都是在客户端本地利用用户的私人数据进行的，不涉及对用户私人数据的传输，所以说联邦学习具有隐私保护的能力。整个训练过程会分为很多轮，在每一轮中，当客户端完成本地训练之后，会将更新后的参数发送给服务器进行聚合，这个聚合的过程一般是进行简单的加权平均，从而得到一个包含所有用户更新信息的全局模型。然后不断迭代这一个过程，一直到我们的全局模型收敛，最终完成训练。</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281960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前面讲解的是联邦学习的基础架构，其本身是存在很多问题的。那么其中最显著的一个问题就是系统中所存在的数据异质性问题。因为联邦学习的训练过程会涉及多个不同的参与训练的客户端，而每个客户端所持有的数据集都是私密的，因此这些数据集常常是来自不同的分布，而这种数据分布上的偏差会对我们最终训练出来的模型的性能造成严重的影响。整体来说，数据集的异质性可以分为这四类，分别是</a:t>
            </a:r>
            <a:r>
              <a:rPr lang="en-US" altLang="zh-CN" dirty="0"/>
              <a:t>Label Skew</a:t>
            </a:r>
            <a:r>
              <a:rPr lang="zh-CN" altLang="en-US" dirty="0"/>
              <a:t>，</a:t>
            </a:r>
            <a:r>
              <a:rPr lang="en-US" altLang="zh-CN" dirty="0"/>
              <a:t>Feature Skew</a:t>
            </a:r>
            <a:r>
              <a:rPr lang="zh-CN" altLang="en-US" dirty="0"/>
              <a:t>，</a:t>
            </a:r>
            <a:r>
              <a:rPr lang="en-US" altLang="zh-CN" dirty="0"/>
              <a:t>Quality Skew</a:t>
            </a:r>
            <a:r>
              <a:rPr lang="zh-CN" altLang="en-US" dirty="0"/>
              <a:t>和</a:t>
            </a:r>
            <a:r>
              <a:rPr lang="en-US" altLang="zh-CN" dirty="0"/>
              <a:t>Quantity Skew</a:t>
            </a:r>
            <a:r>
              <a:rPr lang="zh-CN" altLang="en-US" dirty="0"/>
              <a:t>。</a:t>
            </a:r>
            <a:endParaRPr lang="en-US" altLang="zh-CN" dirty="0"/>
          </a:p>
          <a:p>
            <a:endParaRPr lang="en-US" altLang="zh-CN" dirty="0"/>
          </a:p>
          <a:p>
            <a:r>
              <a:rPr lang="en-US" altLang="zh-CN" dirty="0"/>
              <a:t>Label Skew</a:t>
            </a:r>
            <a:r>
              <a:rPr lang="zh-CN" altLang="en-US" dirty="0"/>
              <a:t>是指数据的标签分布存在差异，一般在分类任务中会存在这一现象。比如图中，对于一个手写数字分类的任务，客户端一的数据集中大多都是</a:t>
            </a:r>
            <a:r>
              <a:rPr lang="en-US" altLang="zh-CN" dirty="0"/>
              <a:t>0</a:t>
            </a:r>
            <a:r>
              <a:rPr lang="zh-CN" altLang="en-US" dirty="0"/>
              <a:t>、</a:t>
            </a:r>
            <a:r>
              <a:rPr lang="en-US" altLang="zh-CN" dirty="0"/>
              <a:t>2</a:t>
            </a:r>
            <a:r>
              <a:rPr lang="zh-CN" altLang="en-US" dirty="0"/>
              <a:t>、</a:t>
            </a:r>
            <a:r>
              <a:rPr lang="en-US" altLang="zh-CN" dirty="0"/>
              <a:t>3</a:t>
            </a:r>
            <a:r>
              <a:rPr lang="zh-CN" altLang="en-US" dirty="0"/>
              <a:t>这些比较小的数字，而客户端二的数据集中大多都是</a:t>
            </a:r>
            <a:r>
              <a:rPr lang="en-US" altLang="zh-CN" dirty="0"/>
              <a:t>8</a:t>
            </a:r>
            <a:r>
              <a:rPr lang="zh-CN" altLang="en-US" dirty="0"/>
              <a:t>、</a:t>
            </a:r>
            <a:r>
              <a:rPr lang="en-US" altLang="zh-CN" dirty="0"/>
              <a:t>9</a:t>
            </a:r>
            <a:r>
              <a:rPr lang="zh-CN" altLang="en-US" dirty="0"/>
              <a:t>这些比较大的数字。</a:t>
            </a:r>
            <a:endParaRPr lang="en-US" altLang="zh-CN" dirty="0"/>
          </a:p>
          <a:p>
            <a:endParaRPr lang="en-US" altLang="zh-CN" dirty="0"/>
          </a:p>
          <a:p>
            <a:r>
              <a:rPr lang="zh-CN" altLang="en-US" dirty="0"/>
              <a:t>然后</a:t>
            </a:r>
            <a:r>
              <a:rPr lang="en-US" altLang="zh-CN" dirty="0"/>
              <a:t>Feature Skew</a:t>
            </a:r>
            <a:r>
              <a:rPr lang="zh-CN" altLang="en-US" dirty="0"/>
              <a:t>是指数据本身所存在的特征存在差异。比如图中，两个客户端的数据集中虽然都是狗的图片，但是狗的品种却不一样，上面这个客户端是柴犬，而下面这个客户端是哈士奇，这就导致了从这两个数据集中所提取出来的特征会存在差异。</a:t>
            </a:r>
            <a:endParaRPr lang="en-US" altLang="zh-CN" dirty="0"/>
          </a:p>
          <a:p>
            <a:endParaRPr lang="en-US" altLang="zh-CN" dirty="0"/>
          </a:p>
          <a:p>
            <a:r>
              <a:rPr lang="zh-CN" altLang="en-US" dirty="0"/>
              <a:t>然后</a:t>
            </a:r>
            <a:r>
              <a:rPr lang="en-US" altLang="zh-CN" dirty="0"/>
              <a:t>Quality Skew</a:t>
            </a:r>
            <a:r>
              <a:rPr lang="zh-CN" altLang="en-US" dirty="0"/>
              <a:t>是指数据特征不存在差异，但是数据集的质量存在差异，比如图中客户端</a:t>
            </a:r>
            <a:r>
              <a:rPr lang="en-US" altLang="zh-CN" dirty="0"/>
              <a:t>1</a:t>
            </a:r>
            <a:r>
              <a:rPr lang="zh-CN" altLang="en-US" dirty="0"/>
              <a:t>的数据质量显著低于客户端</a:t>
            </a:r>
            <a:r>
              <a:rPr lang="en-US" altLang="zh-CN" dirty="0"/>
              <a:t>2</a:t>
            </a:r>
            <a:r>
              <a:rPr lang="zh-CN" altLang="en-US" dirty="0"/>
              <a:t>的数据质量。</a:t>
            </a:r>
            <a:endParaRPr lang="en-US" altLang="zh-CN" dirty="0"/>
          </a:p>
          <a:p>
            <a:endParaRPr lang="en-US" altLang="zh-CN" dirty="0"/>
          </a:p>
          <a:p>
            <a:r>
              <a:rPr lang="zh-CN" altLang="en-US" dirty="0"/>
              <a:t>最后</a:t>
            </a:r>
            <a:r>
              <a:rPr lang="en-US" altLang="zh-CN" dirty="0"/>
              <a:t>Quantity Skew</a:t>
            </a:r>
            <a:r>
              <a:rPr lang="zh-CN" altLang="en-US" dirty="0"/>
              <a:t>是指数据的数量存在差异，比如图中客户端</a:t>
            </a:r>
            <a:r>
              <a:rPr lang="en-US" altLang="zh-CN" dirty="0"/>
              <a:t>1</a:t>
            </a:r>
            <a:r>
              <a:rPr lang="zh-CN" altLang="en-US" dirty="0"/>
              <a:t>的数据量显著大于客户端</a:t>
            </a:r>
            <a:r>
              <a:rPr lang="en-US" altLang="zh-CN" dirty="0"/>
              <a:t>2</a:t>
            </a:r>
            <a:r>
              <a:rPr lang="zh-CN" altLang="en-US" dirty="0"/>
              <a:t>的数据量。</a:t>
            </a:r>
            <a:endParaRPr lang="en-US" altLang="zh-CN" dirty="0"/>
          </a:p>
          <a:p>
            <a:endParaRPr lang="en-US" altLang="zh-CN" dirty="0"/>
          </a:p>
          <a:p>
            <a:r>
              <a:rPr lang="zh-CN" altLang="en-US" dirty="0"/>
              <a:t>那么上面所有这四种数据集所存在的分布差异都会对我们的模型性能造成负面影响。</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544934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关于异质性这个问题，在联邦学习中一直都是比较火热的研究话题，也已经有很多的工作提出。现有的工作整体上可以划分为三类，分别是从数据层面、模型层面、以及服务器层面进行设计。其中数据层面的话主要包括一些数据预处理、蒸馏和表征学习的方法。模型层面主要包括正则化、知识迁移和部分架构共享的方法。最后服务器层面主要包括客户端选择和聚类等方法。</a:t>
            </a:r>
            <a:endParaRPr lang="en-US" altLang="zh-CN" dirty="0"/>
          </a:p>
          <a:p>
            <a:endParaRPr lang="en-US" altLang="zh-CN" dirty="0"/>
          </a:p>
          <a:p>
            <a:r>
              <a:rPr lang="zh-CN" altLang="en-US" dirty="0"/>
              <a:t>我们可以发现，很少有工作从超参数的角度来讨论数据集异质性问题的。</a:t>
            </a:r>
            <a:endParaRPr lang="en-US" altLang="zh-CN" dirty="0"/>
          </a:p>
          <a:p>
            <a:endParaRPr lang="en-US" altLang="zh-CN" dirty="0"/>
          </a:p>
          <a:p>
            <a:r>
              <a:rPr lang="zh-CN" altLang="en-US" dirty="0"/>
              <a:t>那么从超参数角度来讨论是否有意义呢？我们绘制了</a:t>
            </a:r>
            <a:r>
              <a:rPr lang="en-US" altLang="zh-CN" dirty="0"/>
              <a:t>ResNet18</a:t>
            </a:r>
            <a:r>
              <a:rPr lang="zh-CN" altLang="en-US" dirty="0"/>
              <a:t>在异质</a:t>
            </a:r>
            <a:r>
              <a:rPr lang="en-US" altLang="zh-CN" dirty="0"/>
              <a:t>CIFAR10</a:t>
            </a:r>
            <a:r>
              <a:rPr lang="zh-CN" altLang="en-US" dirty="0"/>
              <a:t>数据集上训练时，各个客户端的损失曲面。可以看到客户端</a:t>
            </a:r>
            <a:r>
              <a:rPr lang="en-US" altLang="zh-CN" dirty="0"/>
              <a:t>2</a:t>
            </a:r>
            <a:r>
              <a:rPr lang="zh-CN" altLang="en-US" dirty="0"/>
              <a:t>的曲面相对于其他客户端来说会明显的更加平缓一些。因此更加适合用更大一些的学习率，而其他的客户端的曲面比较陡峭，就不适合用较大的学习率。</a:t>
            </a:r>
            <a:endParaRPr lang="en-US" altLang="zh-CN" dirty="0"/>
          </a:p>
          <a:p>
            <a:endParaRPr lang="en-US" altLang="zh-CN" dirty="0"/>
          </a:p>
          <a:p>
            <a:r>
              <a:rPr lang="zh-CN" altLang="en-US" dirty="0"/>
              <a:t>当然现在也存在很多的超参数优化的方法，但是将它们直接应用到联邦学习中来进行个性化的超参数优化时也存在很多问题。</a:t>
            </a:r>
            <a:endParaRPr lang="en-US" altLang="zh-CN" dirty="0"/>
          </a:p>
          <a:p>
            <a:endParaRPr lang="en-US" altLang="zh-CN" dirty="0"/>
          </a:p>
          <a:p>
            <a:r>
              <a:rPr lang="zh-CN" altLang="en-US" dirty="0"/>
              <a:t>首先就是因为我们是做的个性化超参数优化的，因此当客户端的数量增加时，超参数的搜索复杂度会随着客户端的数量呈指数级增加。</a:t>
            </a:r>
            <a:endParaRPr lang="en-US" altLang="zh-CN" dirty="0"/>
          </a:p>
          <a:p>
            <a:endParaRPr lang="en-US" altLang="zh-CN" dirty="0"/>
          </a:p>
          <a:p>
            <a:r>
              <a:rPr lang="zh-CN" altLang="en-US" dirty="0"/>
              <a:t>另外就是，联邦学习属于是计算资源受限的环境，因此我们没法做到同时对多组不同的超参数进行评估，因此我们迫切需要提高超参数优化的效率</a:t>
            </a:r>
            <a:endParaRPr lang="en-US" altLang="zh-CN" dirty="0"/>
          </a:p>
          <a:p>
            <a:endParaRPr lang="en-US" altLang="zh-CN" dirty="0"/>
          </a:p>
          <a:p>
            <a:r>
              <a:rPr lang="zh-CN" altLang="en-US" dirty="0"/>
              <a:t>因此我们提出了利用可微的方式进行超参数优化。</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984599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下面和大家介绍一下我们的方案</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641384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为了能够可微，我们需要从数学层面理解一下超参数优化这件事情。首先，个性化的超参数优化，我们可以将这个问题表达为这样的一个两层的优化问题形式。其中</a:t>
            </a:r>
            <a:r>
              <a:rPr lang="en-US" altLang="zh-CN" dirty="0"/>
              <a:t>Di</a:t>
            </a:r>
            <a:r>
              <a:rPr lang="zh-CN" altLang="en-US" dirty="0"/>
              <a:t>是各个客户端的本地数据集，在超参数</a:t>
            </a:r>
            <a:r>
              <a:rPr lang="en-US" altLang="zh-CN" dirty="0"/>
              <a:t>h</a:t>
            </a:r>
            <a:r>
              <a:rPr lang="zh-CN" altLang="en-US" dirty="0"/>
              <a:t>的配置之下，完成整个联邦学习的训练过程，得到优化之后的最终模型</a:t>
            </a:r>
            <a:r>
              <a:rPr lang="en-US" altLang="zh-CN" dirty="0"/>
              <a:t>theta</a:t>
            </a:r>
            <a:r>
              <a:rPr lang="zh-CN" altLang="en-US" dirty="0"/>
              <a:t>星。我们的目标呢，就是通过优化</a:t>
            </a:r>
            <a:r>
              <a:rPr lang="en-US" altLang="zh-CN" dirty="0"/>
              <a:t>h</a:t>
            </a:r>
            <a:r>
              <a:rPr lang="zh-CN" altLang="en-US" dirty="0"/>
              <a:t>，使得我们最终得到的模型</a:t>
            </a:r>
            <a:r>
              <a:rPr lang="en-US" altLang="zh-CN" dirty="0"/>
              <a:t>theta</a:t>
            </a:r>
            <a:r>
              <a:rPr lang="zh-CN" altLang="en-US" dirty="0"/>
              <a:t>星在验证集</a:t>
            </a:r>
            <a:r>
              <a:rPr lang="en-US" altLang="zh-CN" dirty="0" err="1"/>
              <a:t>Dval</a:t>
            </a:r>
            <a:r>
              <a:rPr lang="zh-CN" altLang="en-US" dirty="0"/>
              <a:t>上的验证损失最小。</a:t>
            </a:r>
            <a:endParaRPr lang="en-US" altLang="zh-CN" dirty="0"/>
          </a:p>
          <a:p>
            <a:endParaRPr lang="en-US" altLang="zh-CN" dirty="0"/>
          </a:p>
          <a:p>
            <a:r>
              <a:rPr lang="zh-CN" altLang="en-US" dirty="0"/>
              <a:t>但是，大家可以发现，这种数学形式虽然可以很好的表达我们的问题，但是具体实现的角度来看，它是很浪费资源的，因为我们每评估一组采样的超参数，就需要完整的进行一遍联邦学习的训练流程。</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725565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因此，我们对这个问题进行了转换，将其转换为这样的一个单层的优化问题。这个优化问题的形式其关注的粒度更细，它去优化的是每一轮训练的模型表现。其中</a:t>
            </a:r>
            <a:r>
              <a:rPr lang="en-US" altLang="zh-CN" dirty="0"/>
              <a:t>Loc</a:t>
            </a:r>
            <a:r>
              <a:rPr lang="zh-CN" altLang="en-US" dirty="0"/>
              <a:t>表示的是在</a:t>
            </a:r>
            <a:r>
              <a:rPr lang="en-US" altLang="zh-CN" dirty="0"/>
              <a:t>hi</a:t>
            </a:r>
            <a:r>
              <a:rPr lang="zh-CN" altLang="en-US" dirty="0"/>
              <a:t>配置下客户端</a:t>
            </a:r>
            <a:r>
              <a:rPr lang="en-US" altLang="zh-CN" dirty="0" err="1"/>
              <a:t>i</a:t>
            </a:r>
            <a:r>
              <a:rPr lang="zh-CN" altLang="en-US" dirty="0"/>
              <a:t>的本地训练过程，最终得到这一轮训练的本地模型</a:t>
            </a:r>
            <a:r>
              <a:rPr lang="en-US" altLang="zh-CN" dirty="0" err="1"/>
              <a:t>theta_i</a:t>
            </a:r>
            <a:r>
              <a:rPr lang="zh-CN" altLang="en-US" dirty="0"/>
              <a:t>，然后在目标模型里面，我们将其进行聚合，并评估聚合后的模型的验证损失。我们的目标是使每一轮的验证损失达到最小。这种形式使得我们在优化的过程中，可以在不同的轮次之间选择不同的超参数，因此这种结构会更加的灵活一些。</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156342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那么下一步，我们就需要对这个优化问题进行优化了，为此我们首先需要引入方便优化的参数。我们将所有候选的超参数集合表示为</a:t>
            </a:r>
            <a:r>
              <a:rPr lang="en-US" altLang="zh-CN" dirty="0"/>
              <a:t>H</a:t>
            </a:r>
            <a:r>
              <a:rPr lang="zh-CN" altLang="en-US" dirty="0"/>
              <a:t>，然后引入一个</a:t>
            </a:r>
            <a:r>
              <a:rPr lang="en-US" altLang="zh-CN" dirty="0"/>
              <a:t>one-hot</a:t>
            </a:r>
            <a:r>
              <a:rPr lang="zh-CN" altLang="en-US" dirty="0"/>
              <a:t>的变量</a:t>
            </a:r>
            <a:r>
              <a:rPr lang="en-US" altLang="zh-CN" dirty="0"/>
              <a:t>Z</a:t>
            </a:r>
            <a:r>
              <a:rPr lang="zh-CN" altLang="en-US" dirty="0"/>
              <a:t>，将其与</a:t>
            </a:r>
            <a:r>
              <a:rPr lang="en-US" altLang="zh-CN" dirty="0"/>
              <a:t>H</a:t>
            </a:r>
            <a:r>
              <a:rPr lang="zh-CN" altLang="en-US" dirty="0"/>
              <a:t>相乘来表示超参数的选择过程。这里我们假设每个客户端的最佳超参数分布为</a:t>
            </a:r>
            <a:r>
              <a:rPr lang="en-US" altLang="zh-CN" dirty="0"/>
              <a:t>p(</a:t>
            </a:r>
            <a:r>
              <a:rPr lang="en-US" altLang="zh-CN" dirty="0" err="1"/>
              <a:t>Z_i</a:t>
            </a:r>
            <a:r>
              <a:rPr lang="en-US" altLang="zh-CN" dirty="0"/>
              <a:t>)</a:t>
            </a:r>
            <a:r>
              <a:rPr lang="zh-CN" altLang="en-US" dirty="0"/>
              <a:t>，这是一个离散分布，其离散概率值由</a:t>
            </a:r>
            <a:r>
              <a:rPr lang="en-US" altLang="zh-CN" dirty="0" err="1"/>
              <a:t>pi_i</a:t>
            </a:r>
            <a:r>
              <a:rPr lang="zh-CN" altLang="en-US" dirty="0"/>
              <a:t>进行控制。那么客户端</a:t>
            </a:r>
            <a:r>
              <a:rPr lang="en-US" altLang="zh-CN" dirty="0" err="1"/>
              <a:t>i</a:t>
            </a:r>
            <a:r>
              <a:rPr lang="zh-CN" altLang="en-US" dirty="0"/>
              <a:t>的最佳超参数就可以从</a:t>
            </a:r>
            <a:r>
              <a:rPr lang="en-US" altLang="zh-CN" dirty="0"/>
              <a:t>p(</a:t>
            </a:r>
            <a:r>
              <a:rPr lang="en-US" altLang="zh-CN" dirty="0" err="1"/>
              <a:t>Z_i</a:t>
            </a:r>
            <a:r>
              <a:rPr lang="en-US" altLang="zh-CN" dirty="0"/>
              <a:t>)</a:t>
            </a:r>
            <a:r>
              <a:rPr lang="zh-CN" altLang="en-US" dirty="0"/>
              <a:t>这样一个分布里面采样得到，我们将</a:t>
            </a:r>
            <a:r>
              <a:rPr lang="en-US" altLang="zh-CN" dirty="0" err="1"/>
              <a:t>Z_i</a:t>
            </a:r>
            <a:r>
              <a:rPr lang="zh-CN" altLang="en-US" dirty="0"/>
              <a:t>也称作为决策变量。</a:t>
            </a:r>
            <a:endParaRPr lang="en-US" altLang="zh-CN" dirty="0"/>
          </a:p>
          <a:p>
            <a:endParaRPr lang="en-US" altLang="zh-CN" dirty="0"/>
          </a:p>
          <a:p>
            <a:r>
              <a:rPr lang="zh-CN" altLang="en-US" dirty="0"/>
              <a:t>引入决策变量</a:t>
            </a:r>
            <a:r>
              <a:rPr lang="en-US" altLang="zh-CN" dirty="0"/>
              <a:t>Z</a:t>
            </a:r>
            <a:r>
              <a:rPr lang="zh-CN" altLang="en-US" dirty="0"/>
              <a:t>之后，我们原始的优化问题就可以进行随机松弛，转换为下面右边的式子。我们希望的是通过优化</a:t>
            </a:r>
            <a:r>
              <a:rPr lang="en-US" altLang="zh-CN" dirty="0"/>
              <a:t>pi</a:t>
            </a:r>
            <a:r>
              <a:rPr lang="zh-CN" altLang="en-US" dirty="0"/>
              <a:t>，从而使得从其中采样出来的超参数在训练之后得到验证损失的期望最小。</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4238037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2025/5/19</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2025/5/19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2025/5/19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397600"/>
            <a:ext cx="9799200" cy="11052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5040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2025/5/19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2025/5/19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2025/5/19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04000"/>
            <a:ext cx="5342400" cy="4140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04000"/>
            <a:ext cx="5342400" cy="4140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2025/5/19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2025/5/19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2025/5/19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2025/5/19</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2025/5/19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2025/5/19</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ea"/>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3.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9.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7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0.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73.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7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notesSlide" Target="../notesSlides/notesSlide13.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image" Target="../media/image260.png"/><Relationship Id="rId5" Type="http://schemas.openxmlformats.org/officeDocument/2006/relationships/image" Target="../media/image30.png"/><Relationship Id="rId4" Type="http://schemas.openxmlformats.org/officeDocument/2006/relationships/image" Target="../media/image240.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14.xml"/><Relationship Id="rId7" Type="http://schemas.openxmlformats.org/officeDocument/2006/relationships/image" Target="../media/image320.png"/><Relationship Id="rId2" Type="http://schemas.openxmlformats.org/officeDocument/2006/relationships/slideLayout" Target="../slideLayouts/slideLayout2.xml"/><Relationship Id="rId1" Type="http://schemas.openxmlformats.org/officeDocument/2006/relationships/tags" Target="../tags/tag77.xml"/><Relationship Id="rId6" Type="http://schemas.openxmlformats.org/officeDocument/2006/relationships/image" Target="../media/image310.png"/><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290.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78.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0.xml"/><Relationship Id="rId6" Type="http://schemas.openxmlformats.org/officeDocument/2006/relationships/image" Target="../media/image9.png"/><Relationship Id="rId5" Type="http://schemas.openxmlformats.org/officeDocument/2006/relationships/image" Target="../media/image8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8440" y="1923075"/>
            <a:ext cx="11755120" cy="954107"/>
          </a:xfrm>
          <a:prstGeom prst="rect">
            <a:avLst/>
          </a:prstGeom>
          <a:noFill/>
        </p:spPr>
        <p:txBody>
          <a:bodyPr wrap="square" rtlCol="0">
            <a:spAutoFit/>
          </a:bodyPr>
          <a:lstStyle/>
          <a:p>
            <a:pPr algn="ctr"/>
            <a:r>
              <a:rPr lang="en-US" altLang="zh-CN" sz="2800" dirty="0" err="1">
                <a:latin typeface="Cascadia Code" panose="020B0609020000020004" pitchFamily="49" charset="0"/>
                <a:ea typeface="Cascadia Code" panose="020B0609020000020004" pitchFamily="49" charset="0"/>
                <a:cs typeface="Cascadia Code" panose="020B0609020000020004" pitchFamily="49" charset="0"/>
              </a:rPr>
              <a:t>pFedDHPO：A</a:t>
            </a:r>
            <a:r>
              <a:rPr lang="en-US" altLang="zh-CN" sz="2800" dirty="0">
                <a:latin typeface="Cascadia Code" panose="020B0609020000020004" pitchFamily="49" charset="0"/>
                <a:ea typeface="Cascadia Code" panose="020B0609020000020004" pitchFamily="49" charset="0"/>
                <a:cs typeface="Cascadia Code" panose="020B0609020000020004" pitchFamily="49" charset="0"/>
              </a:rPr>
              <a:t> Differentiable Approach for Personalized Hyperparameter Optimization in Federated Learning</a:t>
            </a:r>
          </a:p>
        </p:txBody>
      </p:sp>
      <p:sp>
        <p:nvSpPr>
          <p:cNvPr id="5" name="文本框 4"/>
          <p:cNvSpPr txBox="1"/>
          <p:nvPr/>
        </p:nvSpPr>
        <p:spPr>
          <a:xfrm>
            <a:off x="413068" y="3615389"/>
            <a:ext cx="11365865" cy="369332"/>
          </a:xfrm>
          <a:prstGeom prst="rect">
            <a:avLst/>
          </a:prstGeom>
          <a:noFill/>
        </p:spPr>
        <p:txBody>
          <a:bodyPr wrap="square" rtlCol="0">
            <a:spAutoFit/>
          </a:bodyPr>
          <a:lstStyle/>
          <a:p>
            <a:pPr algn="ctr"/>
            <a:r>
              <a:rPr lang="en-US" altLang="zh-CN" dirty="0">
                <a:latin typeface="Cascadia Code" panose="020B0609020000020004" pitchFamily="49" charset="0"/>
                <a:ea typeface="Cascadia Code" panose="020B0609020000020004" pitchFamily="49" charset="0"/>
                <a:cs typeface="Cascadia Code" panose="020B0609020000020004" pitchFamily="49" charset="0"/>
              </a:rPr>
              <a:t>Jinglong Shen, Nan Cheng, Wenchao Xu, </a:t>
            </a:r>
            <a:r>
              <a:rPr lang="en-US" altLang="zh-CN" dirty="0" err="1">
                <a:latin typeface="Cascadia Code" panose="020B0609020000020004" pitchFamily="49" charset="0"/>
                <a:ea typeface="Cascadia Code" panose="020B0609020000020004" pitchFamily="49" charset="0"/>
                <a:cs typeface="Cascadia Code" panose="020B0609020000020004" pitchFamily="49" charset="0"/>
              </a:rPr>
              <a:t>Haozhao</a:t>
            </a:r>
            <a:r>
              <a:rPr lang="en-US" altLang="zh-CN" dirty="0">
                <a:latin typeface="Cascadia Code" panose="020B0609020000020004" pitchFamily="49" charset="0"/>
                <a:ea typeface="Cascadia Code" panose="020B0609020000020004" pitchFamily="49" charset="0"/>
                <a:cs typeface="Cascadia Code" panose="020B0609020000020004" pitchFamily="49" charset="0"/>
              </a:rPr>
              <a:t> Wang, Wei Quan, </a:t>
            </a:r>
            <a:r>
              <a:rPr lang="en-US" altLang="zh-CN" dirty="0" err="1">
                <a:latin typeface="Cascadia Code" panose="020B0609020000020004" pitchFamily="49" charset="0"/>
                <a:ea typeface="Cascadia Code" panose="020B0609020000020004" pitchFamily="49" charset="0"/>
                <a:cs typeface="Cascadia Code" panose="020B0609020000020004" pitchFamily="49" charset="0"/>
              </a:rPr>
              <a:t>Xuemin</a:t>
            </a:r>
            <a:r>
              <a:rPr lang="en-US" altLang="zh-CN" dirty="0">
                <a:latin typeface="Cascadia Code" panose="020B0609020000020004" pitchFamily="49" charset="0"/>
                <a:ea typeface="Cascadia Code" panose="020B0609020000020004" pitchFamily="49" charset="0"/>
                <a:cs typeface="Cascadia Code" panose="020B0609020000020004" pitchFamily="49" charset="0"/>
              </a:rPr>
              <a:t> (Sherman) Shen</a:t>
            </a:r>
          </a:p>
        </p:txBody>
      </p:sp>
      <p:sp>
        <p:nvSpPr>
          <p:cNvPr id="7" name="文本框 6"/>
          <p:cNvSpPr txBox="1"/>
          <p:nvPr/>
        </p:nvSpPr>
        <p:spPr>
          <a:xfrm>
            <a:off x="34350" y="6033502"/>
            <a:ext cx="12123300" cy="441325"/>
          </a:xfrm>
          <a:prstGeom prst="rect">
            <a:avLst/>
          </a:prstGeom>
          <a:noFill/>
        </p:spPr>
        <p:txBody>
          <a:bodyPr wrap="square" rtlCol="0" anchor="t">
            <a:noAutofit/>
          </a:bodyPr>
          <a:lstStyle/>
          <a:p>
            <a:r>
              <a:rPr lang="en-US" altLang="zh-CN" sz="1100" dirty="0">
                <a:latin typeface="Arial" panose="020B0604020202020204" pitchFamily="34" charset="0"/>
                <a:cs typeface="Arial" panose="020B0604020202020204" pitchFamily="34" charset="0"/>
              </a:rPr>
              <a:t>J. Shen, N. Cheng, W. Xu, H. Wang, W. Quan and X. Shen, "</a:t>
            </a:r>
            <a:r>
              <a:rPr lang="en-US" altLang="zh-CN" sz="1100" dirty="0" err="1">
                <a:latin typeface="Arial" panose="020B0604020202020204" pitchFamily="34" charset="0"/>
                <a:cs typeface="Arial" panose="020B0604020202020204" pitchFamily="34" charset="0"/>
              </a:rPr>
              <a:t>pFedDHPO</a:t>
            </a:r>
            <a:r>
              <a:rPr lang="en-US" altLang="zh-CN" sz="1100" dirty="0">
                <a:latin typeface="Arial" panose="020B0604020202020204" pitchFamily="34" charset="0"/>
                <a:cs typeface="Arial" panose="020B0604020202020204" pitchFamily="34" charset="0"/>
              </a:rPr>
              <a:t>: A Differentiable Approach for Personalized Hyperparameter Optimization in Federated Learning," in </a:t>
            </a:r>
            <a:r>
              <a:rPr lang="en-US" altLang="zh-CN" sz="1100" i="1" dirty="0">
                <a:latin typeface="Arial" panose="020B0604020202020204" pitchFamily="34" charset="0"/>
                <a:cs typeface="Arial" panose="020B0604020202020204" pitchFamily="34" charset="0"/>
              </a:rPr>
              <a:t>IEEE Transactions on Cognitive Communications and Networking</a:t>
            </a:r>
            <a:r>
              <a:rPr lang="en-US" altLang="zh-CN" sz="1100" dirty="0">
                <a:latin typeface="Arial" panose="020B0604020202020204" pitchFamily="34" charset="0"/>
                <a:cs typeface="Arial" panose="020B0604020202020204" pitchFamily="34" charset="0"/>
              </a:rPr>
              <a:t>, </a:t>
            </a:r>
            <a:r>
              <a:rPr lang="en-US" altLang="zh-CN" sz="1100" dirty="0" err="1">
                <a:latin typeface="Arial" panose="020B0604020202020204" pitchFamily="34" charset="0"/>
                <a:cs typeface="Arial" panose="020B0604020202020204" pitchFamily="34" charset="0"/>
              </a:rPr>
              <a:t>doi</a:t>
            </a:r>
            <a:r>
              <a:rPr lang="en-US" altLang="zh-CN" sz="1100" dirty="0">
                <a:latin typeface="Arial" panose="020B0604020202020204" pitchFamily="34" charset="0"/>
                <a:cs typeface="Arial" panose="020B0604020202020204" pitchFamily="34" charset="0"/>
              </a:rPr>
              <a:t>: 10.1109/TCCN.2025.3561292.</a:t>
            </a:r>
          </a:p>
        </p:txBody>
      </p:sp>
      <p:sp>
        <p:nvSpPr>
          <p:cNvPr id="8" name="文本框 7"/>
          <p:cNvSpPr txBox="1"/>
          <p:nvPr/>
        </p:nvSpPr>
        <p:spPr>
          <a:xfrm>
            <a:off x="786130" y="4631488"/>
            <a:ext cx="10619740" cy="368300"/>
          </a:xfrm>
          <a:prstGeom prst="rect">
            <a:avLst/>
          </a:prstGeom>
          <a:noFill/>
        </p:spPr>
        <p:txBody>
          <a:bodyPr wrap="square" rtlCol="0">
            <a:spAutoFit/>
          </a:bodyPr>
          <a:lstStyle/>
          <a:p>
            <a:pPr algn="ctr"/>
            <a:r>
              <a:rPr lang="en-US" altLang="zh-CN" dirty="0" err="1">
                <a:latin typeface="Cascadia Code SemiLight" panose="020B0609020000020004" pitchFamily="49" charset="0"/>
                <a:ea typeface="Cascadia Code SemiLight" panose="020B0609020000020004" pitchFamily="49" charset="0"/>
                <a:cs typeface="Cascadia Code SemiLight" panose="020B0609020000020004" pitchFamily="49" charset="0"/>
              </a:rPr>
              <a:t>Xidian</a:t>
            </a:r>
            <a:r>
              <a:rPr lang="en-US" altLang="zh-CN" dirty="0">
                <a:latin typeface="Cascadia Code SemiLight" panose="020B0609020000020004" pitchFamily="49" charset="0"/>
                <a:ea typeface="Cascadia Code SemiLight" panose="020B0609020000020004" pitchFamily="49" charset="0"/>
                <a:cs typeface="Cascadia Code SemiLight" panose="020B0609020000020004" pitchFamily="49" charset="0"/>
              </a:rPr>
              <a:t> University</a:t>
            </a:r>
          </a:p>
        </p:txBody>
      </p:sp>
      <p:sp>
        <p:nvSpPr>
          <p:cNvPr id="9" name="文本框 8"/>
          <p:cNvSpPr txBox="1"/>
          <p:nvPr/>
        </p:nvSpPr>
        <p:spPr>
          <a:xfrm>
            <a:off x="4217988" y="5362076"/>
            <a:ext cx="3756025" cy="368300"/>
          </a:xfrm>
          <a:prstGeom prst="rect">
            <a:avLst/>
          </a:prstGeom>
          <a:noFill/>
        </p:spPr>
        <p:txBody>
          <a:bodyPr wrap="square" rtlCol="0">
            <a:spAutoFit/>
          </a:bodyPr>
          <a:lstStyle/>
          <a:p>
            <a:pPr algn="ctr"/>
            <a:r>
              <a:rPr lang="en-US" altLang="zh-CN" dirty="0">
                <a:latin typeface="Cascadia Code SemiLight" panose="020B0609020000020004" pitchFamily="49" charset="0"/>
                <a:ea typeface="Cascadia Code SemiLight" panose="020B0609020000020004" pitchFamily="49" charset="0"/>
                <a:cs typeface="Cascadia Code SemiLight" panose="020B0609020000020004" pitchFamily="49" charset="0"/>
              </a:rPr>
              <a:t>2025.05.18</a:t>
            </a:r>
          </a:p>
        </p:txBody>
      </p:sp>
      <p:pic>
        <p:nvPicPr>
          <p:cNvPr id="3" name="图片 2" descr="图片包含 徽标&#10;&#10;描述已自动生成">
            <a:extLst>
              <a:ext uri="{FF2B5EF4-FFF2-40B4-BE49-F238E27FC236}">
                <a16:creationId xmlns:a16="http://schemas.microsoft.com/office/drawing/2014/main" id="{68D23116-E5B6-446C-8824-8F3F934EDE68}"/>
              </a:ext>
            </a:extLst>
          </p:cNvPr>
          <p:cNvPicPr>
            <a:picLocks noChangeAspect="1"/>
          </p:cNvPicPr>
          <p:nvPr/>
        </p:nvPicPr>
        <p:blipFill>
          <a:blip r:embed="rId4"/>
          <a:stretch>
            <a:fillRect/>
          </a:stretch>
        </p:blipFill>
        <p:spPr>
          <a:xfrm>
            <a:off x="9784080" y="123055"/>
            <a:ext cx="2189480" cy="817065"/>
          </a:xfrm>
          <a:prstGeom prst="rect">
            <a:avLst/>
          </a:prstGeom>
        </p:spPr>
      </p:pic>
      <p:pic>
        <p:nvPicPr>
          <p:cNvPr id="10" name="图片 9" descr="徽标&#10;&#10;描述已自动生成">
            <a:extLst>
              <a:ext uri="{FF2B5EF4-FFF2-40B4-BE49-F238E27FC236}">
                <a16:creationId xmlns:a16="http://schemas.microsoft.com/office/drawing/2014/main" id="{7CF4D61F-3A96-11DC-DB6B-67A50A27AACA}"/>
              </a:ext>
            </a:extLst>
          </p:cNvPr>
          <p:cNvPicPr>
            <a:picLocks noChangeAspect="1"/>
          </p:cNvPicPr>
          <p:nvPr/>
        </p:nvPicPr>
        <p:blipFill>
          <a:blip r:embed="rId5"/>
          <a:stretch>
            <a:fillRect/>
          </a:stretch>
        </p:blipFill>
        <p:spPr>
          <a:xfrm>
            <a:off x="8945881" y="195235"/>
            <a:ext cx="744885" cy="744885"/>
          </a:xfrm>
          <a:prstGeom prst="rect">
            <a:avLst/>
          </a:prstGeom>
        </p:spPr>
      </p:pic>
      <p:sp>
        <p:nvSpPr>
          <p:cNvPr id="11" name="矩形 10">
            <a:extLst>
              <a:ext uri="{FF2B5EF4-FFF2-40B4-BE49-F238E27FC236}">
                <a16:creationId xmlns:a16="http://schemas.microsoft.com/office/drawing/2014/main" id="{A6B450EA-66AD-E087-1A71-6D26BC7C7F73}"/>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81B9AC9A-6E1E-664E-F93B-1B684D86F447}"/>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13" name="文本框 12">
            <a:extLst>
              <a:ext uri="{FF2B5EF4-FFF2-40B4-BE49-F238E27FC236}">
                <a16:creationId xmlns:a16="http://schemas.microsoft.com/office/drawing/2014/main" id="{0B08381A-6679-3BEB-9C98-53A5B6F746B6}"/>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14" name="文本框 13">
            <a:extLst>
              <a:ext uri="{FF2B5EF4-FFF2-40B4-BE49-F238E27FC236}">
                <a16:creationId xmlns:a16="http://schemas.microsoft.com/office/drawing/2014/main" id="{4AAE64FE-ACB4-CECC-5304-32F558744D1B}"/>
              </a:ext>
            </a:extLst>
          </p:cNvPr>
          <p:cNvSpPr txBox="1"/>
          <p:nvPr/>
        </p:nvSpPr>
        <p:spPr>
          <a:xfrm>
            <a:off x="11887108" y="6504573"/>
            <a:ext cx="304892"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1</a:t>
            </a:r>
            <a:endParaRPr lang="zh-CN" altLang="en-US" sz="1600" dirty="0">
              <a:latin typeface="Cascadia Code" panose="020B0609020000020004" pitchFamily="49" charset="0"/>
              <a:cs typeface="Cascadia Code" panose="020B0609020000020004" pitchFamily="49"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4"/>
          <a:stretch>
            <a:fillRect/>
          </a:stretch>
        </p:blipFill>
        <p:spPr>
          <a:xfrm>
            <a:off x="5065532" y="2903466"/>
            <a:ext cx="1714817" cy="622617"/>
          </a:xfrm>
          <a:prstGeom prst="rect">
            <a:avLst/>
          </a:prstGeom>
        </p:spPr>
      </p:pic>
      <p:pic>
        <p:nvPicPr>
          <p:cNvPr id="7" name="图片 6"/>
          <p:cNvPicPr/>
          <p:nvPr/>
        </p:nvPicPr>
        <p:blipFill>
          <a:blip r:embed="rId5"/>
          <a:stretch>
            <a:fillRect/>
          </a:stretch>
        </p:blipFill>
        <p:spPr>
          <a:xfrm>
            <a:off x="1141020" y="4772188"/>
            <a:ext cx="3924512" cy="1260113"/>
          </a:xfrm>
          <a:prstGeom prst="rect">
            <a:avLst/>
          </a:prstGeom>
        </p:spPr>
      </p:pic>
      <p:pic>
        <p:nvPicPr>
          <p:cNvPr id="8" name="图片 7"/>
          <p:cNvPicPr/>
          <p:nvPr/>
        </p:nvPicPr>
        <p:blipFill>
          <a:blip r:embed="rId6"/>
          <a:stretch>
            <a:fillRect/>
          </a:stretch>
        </p:blipFill>
        <p:spPr>
          <a:xfrm>
            <a:off x="6551295" y="4865063"/>
            <a:ext cx="4794038" cy="1194273"/>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806A36A-312E-82E3-1C50-E709DA632108}"/>
                  </a:ext>
                </a:extLst>
              </p:cNvPr>
              <p:cNvSpPr txBox="1"/>
              <p:nvPr/>
            </p:nvSpPr>
            <p:spPr>
              <a:xfrm>
                <a:off x="575733" y="2226547"/>
                <a:ext cx="11244360" cy="396519"/>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We introduce a one-hot random variable </a:t>
                </a:r>
                <a14:m>
                  <m:oMath xmlns:m="http://schemas.openxmlformats.org/officeDocument/2006/math">
                    <m:sSub>
                      <m:sSubPr>
                        <m:ctrlPr>
                          <a:rPr lang="en-US" altLang="zh-CN" b="0"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𝑍</m:t>
                        </m:r>
                      </m:e>
                      <m:sub>
                        <m:r>
                          <a:rPr lang="en-US" altLang="zh-CN" b="0" i="1" smtClean="0">
                            <a:latin typeface="Cambria Math" panose="02040503050406030204" pitchFamily="18" charset="0"/>
                            <a:cs typeface="Arial" panose="020B0604020202020204" pitchFamily="34" charset="0"/>
                          </a:rPr>
                          <m:t>𝑖</m:t>
                        </m:r>
                      </m:sub>
                    </m:sSub>
                    <m:r>
                      <a:rPr lang="en-US" altLang="zh-CN" b="0" i="1" smtClean="0">
                        <a:latin typeface="Cambria Math" panose="02040503050406030204" pitchFamily="18" charset="0"/>
                        <a:cs typeface="Arial" panose="020B0604020202020204" pitchFamily="34" charset="0"/>
                      </a:rPr>
                      <m:t>∼</m:t>
                    </m:r>
                    <m:sSub>
                      <m:sSubPr>
                        <m:ctrlPr>
                          <a:rPr lang="en-US" altLang="zh-CN" b="0"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𝑝</m:t>
                        </m:r>
                      </m:e>
                      <m:sub>
                        <m:sSub>
                          <m:sSubPr>
                            <m:ctrlPr>
                              <a:rPr lang="en-US" altLang="zh-CN" b="0"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𝜋</m:t>
                            </m:r>
                          </m:e>
                          <m:sub>
                            <m:r>
                              <a:rPr lang="en-US" altLang="zh-CN" b="0" i="1" smtClean="0">
                                <a:latin typeface="Cambria Math" panose="02040503050406030204" pitchFamily="18" charset="0"/>
                                <a:cs typeface="Arial" panose="020B0604020202020204" pitchFamily="34" charset="0"/>
                              </a:rPr>
                              <m:t>𝑖</m:t>
                            </m:r>
                          </m:sub>
                        </m:sSub>
                      </m:sub>
                    </m:sSub>
                    <m:r>
                      <a:rPr lang="en-US" altLang="zh-CN" b="0" i="1" smtClean="0">
                        <a:latin typeface="Cambria Math" panose="02040503050406030204" pitchFamily="18" charset="0"/>
                        <a:cs typeface="Arial" panose="020B0604020202020204" pitchFamily="34" charset="0"/>
                      </a:rPr>
                      <m:t>(</m:t>
                    </m:r>
                    <m:sSub>
                      <m:sSubPr>
                        <m:ctrlPr>
                          <a:rPr lang="en-US" altLang="zh-CN" b="0"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𝑍</m:t>
                        </m:r>
                      </m:e>
                      <m:sub>
                        <m:r>
                          <a:rPr lang="en-US" altLang="zh-CN" b="0" i="1" smtClean="0">
                            <a:latin typeface="Cambria Math" panose="02040503050406030204" pitchFamily="18" charset="0"/>
                            <a:cs typeface="Arial" panose="020B0604020202020204" pitchFamily="34" charset="0"/>
                          </a:rPr>
                          <m:t>𝑖</m:t>
                        </m:r>
                      </m:sub>
                    </m:sSub>
                    <m:r>
                      <a:rPr lang="en-US" altLang="zh-CN" b="0" i="1" smtClean="0">
                        <a:latin typeface="Cambria Math" panose="02040503050406030204" pitchFamily="18" charset="0"/>
                        <a:cs typeface="Arial" panose="020B0604020202020204" pitchFamily="34" charset="0"/>
                      </a:rPr>
                      <m:t>)</m:t>
                    </m:r>
                  </m:oMath>
                </a14:m>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and the sampled hyperparameter </a:t>
                </a:r>
                <a14:m>
                  <m:oMath xmlns:m="http://schemas.openxmlformats.org/officeDocument/2006/math">
                    <m:sSub>
                      <m:sSubPr>
                        <m:ctrlPr>
                          <a:rPr lang="en-US" altLang="zh-CN" b="0"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h</m:t>
                        </m:r>
                      </m:e>
                      <m:sub>
                        <m:r>
                          <a:rPr lang="en-US" altLang="zh-CN" b="0" i="1" smtClean="0">
                            <a:latin typeface="Cambria Math" panose="02040503050406030204" pitchFamily="18" charset="0"/>
                            <a:cs typeface="Arial" panose="020B0604020202020204" pitchFamily="34" charset="0"/>
                          </a:rPr>
                          <m:t>𝑖</m:t>
                        </m:r>
                      </m:sub>
                    </m:sSub>
                  </m:oMath>
                </a14:m>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can be denoted by</a:t>
                </a:r>
                <a:endParaRPr lang="zh-CN" altLang="en-US" dirty="0">
                  <a:latin typeface="Arial" panose="020B0604020202020204" pitchFamily="34" charset="0"/>
                  <a:cs typeface="Arial" panose="020B0604020202020204" pitchFamily="34" charset="0"/>
                </a:endParaRPr>
              </a:p>
            </p:txBody>
          </p:sp>
        </mc:Choice>
        <mc:Fallback xmlns="">
          <p:sp>
            <p:nvSpPr>
              <p:cNvPr id="2" name="文本框 1">
                <a:extLst>
                  <a:ext uri="{FF2B5EF4-FFF2-40B4-BE49-F238E27FC236}">
                    <a16:creationId xmlns:a16="http://schemas.microsoft.com/office/drawing/2014/main" id="{B806A36A-312E-82E3-1C50-E709DA632108}"/>
                  </a:ext>
                </a:extLst>
              </p:cNvPr>
              <p:cNvSpPr txBox="1">
                <a:spLocks noRot="1" noChangeAspect="1" noMove="1" noResize="1" noEditPoints="1" noAdjustHandles="1" noChangeArrowheads="1" noChangeShapeType="1" noTextEdit="1"/>
              </p:cNvSpPr>
              <p:nvPr/>
            </p:nvSpPr>
            <p:spPr>
              <a:xfrm>
                <a:off x="575733" y="2226547"/>
                <a:ext cx="11244360" cy="396519"/>
              </a:xfrm>
              <a:prstGeom prst="rect">
                <a:avLst/>
              </a:prstGeom>
              <a:blipFill>
                <a:blip r:embed="rId7"/>
                <a:stretch>
                  <a:fillRect l="-434" t="-7692"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F29D9E6-D6AA-9334-C1FE-53EB2CF29D30}"/>
                  </a:ext>
                </a:extLst>
              </p:cNvPr>
              <p:cNvSpPr txBox="1"/>
              <p:nvPr/>
            </p:nvSpPr>
            <p:spPr>
              <a:xfrm>
                <a:off x="589335" y="3999528"/>
                <a:ext cx="11297773"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Where </a:t>
                </a:r>
                <a14:m>
                  <m:oMath xmlns:m="http://schemas.openxmlformats.org/officeDocument/2006/math">
                    <m:r>
                      <a:rPr lang="en-US" altLang="zh-CN" b="0" i="1" smtClean="0">
                        <a:latin typeface="Cambria Math" panose="02040503050406030204" pitchFamily="18" charset="0"/>
                        <a:cs typeface="Arial" panose="020B0604020202020204" pitchFamily="34" charset="0"/>
                      </a:rPr>
                      <m:t>𝑝</m:t>
                    </m:r>
                    <m:r>
                      <a:rPr lang="en-US" altLang="zh-CN" b="0" i="1" smtClean="0">
                        <a:latin typeface="Cambria Math" panose="02040503050406030204" pitchFamily="18" charset="0"/>
                        <a:cs typeface="Arial" panose="020B0604020202020204" pitchFamily="34" charset="0"/>
                      </a:rPr>
                      <m:t>(</m:t>
                    </m:r>
                    <m:sSub>
                      <m:sSubPr>
                        <m:ctrlPr>
                          <a:rPr lang="en-US" altLang="zh-CN" b="0"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𝑍</m:t>
                        </m:r>
                      </m:e>
                      <m:sub>
                        <m:r>
                          <a:rPr lang="en-US" altLang="zh-CN" b="0" i="1" smtClean="0">
                            <a:latin typeface="Cambria Math" panose="02040503050406030204" pitchFamily="18" charset="0"/>
                            <a:cs typeface="Arial" panose="020B0604020202020204" pitchFamily="34" charset="0"/>
                          </a:rPr>
                          <m:t>𝑖</m:t>
                        </m:r>
                      </m:sub>
                    </m:sSub>
                    <m:r>
                      <a:rPr lang="en-US" altLang="zh-CN" b="0" i="1" smtClean="0">
                        <a:latin typeface="Cambria Math" panose="02040503050406030204" pitchFamily="18" charset="0"/>
                        <a:cs typeface="Arial" panose="020B0604020202020204" pitchFamily="34" charset="0"/>
                      </a:rPr>
                      <m:t>)</m:t>
                    </m:r>
                  </m:oMath>
                </a14:m>
                <a:r>
                  <a:rPr lang="en-US" altLang="zh-CN" dirty="0">
                    <a:latin typeface="Arial" panose="020B0604020202020204" pitchFamily="34" charset="0"/>
                    <a:cs typeface="Arial" panose="020B0604020202020204" pitchFamily="34" charset="0"/>
                  </a:rPr>
                  <a:t> is parameterized by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oMath>
                </a14:m>
                <a:r>
                  <a:rPr lang="en-US" altLang="zh-CN" dirty="0">
                    <a:latin typeface="Arial" panose="020B0604020202020204" pitchFamily="34" charset="0"/>
                    <a:cs typeface="Arial" panose="020B0604020202020204" pitchFamily="34" charset="0"/>
                  </a:rPr>
                  <a:t>. So that the original single-level problem can be stochastically relaxed as</a:t>
                </a:r>
                <a:endParaRPr lang="zh-CN" altLang="en-US" dirty="0">
                  <a:latin typeface="Arial" panose="020B0604020202020204" pitchFamily="34" charset="0"/>
                  <a:cs typeface="Arial" panose="020B0604020202020204" pitchFamily="34" charset="0"/>
                </a:endParaRPr>
              </a:p>
            </p:txBody>
          </p:sp>
        </mc:Choice>
        <mc:Fallback xmlns="">
          <p:sp>
            <p:nvSpPr>
              <p:cNvPr id="3" name="文本框 2">
                <a:extLst>
                  <a:ext uri="{FF2B5EF4-FFF2-40B4-BE49-F238E27FC236}">
                    <a16:creationId xmlns:a16="http://schemas.microsoft.com/office/drawing/2014/main" id="{5F29D9E6-D6AA-9334-C1FE-53EB2CF29D30}"/>
                  </a:ext>
                </a:extLst>
              </p:cNvPr>
              <p:cNvSpPr txBox="1">
                <a:spLocks noRot="1" noChangeAspect="1" noMove="1" noResize="1" noEditPoints="1" noAdjustHandles="1" noChangeArrowheads="1" noChangeShapeType="1" noTextEdit="1"/>
              </p:cNvSpPr>
              <p:nvPr/>
            </p:nvSpPr>
            <p:spPr>
              <a:xfrm>
                <a:off x="589335" y="3999528"/>
                <a:ext cx="11297773" cy="369332"/>
              </a:xfrm>
              <a:prstGeom prst="rect">
                <a:avLst/>
              </a:prstGeom>
              <a:blipFill>
                <a:blip r:embed="rId8"/>
                <a:stretch>
                  <a:fillRect l="-486" t="-8197" b="-24590"/>
                </a:stretch>
              </a:blipFill>
            </p:spPr>
            <p:txBody>
              <a:bodyPr/>
              <a:lstStyle/>
              <a:p>
                <a:r>
                  <a:rPr lang="zh-CN" altLang="en-US">
                    <a:noFill/>
                  </a:rPr>
                  <a:t> </a:t>
                </a:r>
              </a:p>
            </p:txBody>
          </p:sp>
        </mc:Fallback>
      </mc:AlternateContent>
      <p:sp>
        <p:nvSpPr>
          <p:cNvPr id="9" name="箭头: 右 8">
            <a:extLst>
              <a:ext uri="{FF2B5EF4-FFF2-40B4-BE49-F238E27FC236}">
                <a16:creationId xmlns:a16="http://schemas.microsoft.com/office/drawing/2014/main" id="{93A56117-B441-9E49-9609-7CD195855C82}"/>
              </a:ext>
            </a:extLst>
          </p:cNvPr>
          <p:cNvSpPr/>
          <p:nvPr/>
        </p:nvSpPr>
        <p:spPr>
          <a:xfrm>
            <a:off x="5348713" y="5130646"/>
            <a:ext cx="978408" cy="484632"/>
          </a:xfrm>
          <a:prstGeom prst="rightArrow">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354773A-356D-F58A-B6FD-83D8283BAE37}"/>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4560535-9A2C-ED40-6137-16B66534AFC1}"/>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12" name="文本框 11">
            <a:extLst>
              <a:ext uri="{FF2B5EF4-FFF2-40B4-BE49-F238E27FC236}">
                <a16:creationId xmlns:a16="http://schemas.microsoft.com/office/drawing/2014/main" id="{3DF5E6CD-729D-CBE5-93D2-924B30ADD532}"/>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13" name="文本框 12">
            <a:extLst>
              <a:ext uri="{FF2B5EF4-FFF2-40B4-BE49-F238E27FC236}">
                <a16:creationId xmlns:a16="http://schemas.microsoft.com/office/drawing/2014/main" id="{84457814-8D23-A686-6A3D-55670779BF5F}"/>
              </a:ext>
            </a:extLst>
          </p:cNvPr>
          <p:cNvSpPr txBox="1"/>
          <p:nvPr/>
        </p:nvSpPr>
        <p:spPr>
          <a:xfrm>
            <a:off x="11766884" y="6504573"/>
            <a:ext cx="425116"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10</a:t>
            </a:r>
            <a:endParaRPr lang="zh-CN" altLang="en-US" sz="1600" dirty="0">
              <a:latin typeface="Cascadia Code" panose="020B0609020000020004" pitchFamily="49" charset="0"/>
              <a:cs typeface="Cascadia Code" panose="020B0609020000020004" pitchFamily="49" charset="0"/>
            </a:endParaRPr>
          </a:p>
        </p:txBody>
      </p:sp>
      <p:sp>
        <p:nvSpPr>
          <p:cNvPr id="14" name="矩形 13">
            <a:extLst>
              <a:ext uri="{FF2B5EF4-FFF2-40B4-BE49-F238E27FC236}">
                <a16:creationId xmlns:a16="http://schemas.microsoft.com/office/drawing/2014/main" id="{7A689C41-1620-9C57-621F-D88C11B846DA}"/>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47C582A-37E5-9E7B-0E58-DE6DAF2C9809}"/>
              </a:ext>
            </a:extLst>
          </p:cNvPr>
          <p:cNvSpPr/>
          <p:nvPr/>
        </p:nvSpPr>
        <p:spPr>
          <a:xfrm>
            <a:off x="4135120" y="-3"/>
            <a:ext cx="4135120" cy="68167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F36BD75E-223C-85D0-66CB-215673391DDB}"/>
              </a:ext>
            </a:extLst>
          </p:cNvPr>
          <p:cNvSpPr txBox="1"/>
          <p:nvPr/>
        </p:nvSpPr>
        <p:spPr>
          <a:xfrm>
            <a:off x="1169410" y="110003"/>
            <a:ext cx="1988045"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latin typeface="Cascadia Code" panose="020B0609020000020004" pitchFamily="49" charset="0"/>
              <a:cs typeface="Cascadia Code" panose="020B0609020000020004" pitchFamily="49" charset="0"/>
            </a:endParaRPr>
          </a:p>
        </p:txBody>
      </p:sp>
      <p:sp>
        <p:nvSpPr>
          <p:cNvPr id="17" name="文本框 16">
            <a:extLst>
              <a:ext uri="{FF2B5EF4-FFF2-40B4-BE49-F238E27FC236}">
                <a16:creationId xmlns:a16="http://schemas.microsoft.com/office/drawing/2014/main" id="{FAF5548D-2F37-30CE-09D2-06C0D149606A}"/>
              </a:ext>
            </a:extLst>
          </p:cNvPr>
          <p:cNvSpPr txBox="1"/>
          <p:nvPr/>
        </p:nvSpPr>
        <p:spPr>
          <a:xfrm>
            <a:off x="5011408" y="112711"/>
            <a:ext cx="2169184" cy="461665"/>
          </a:xfrm>
          <a:prstGeom prst="rect">
            <a:avLst/>
          </a:prstGeom>
          <a:noFill/>
        </p:spPr>
        <p:txBody>
          <a:bodyPr wrap="none" rtlCol="0">
            <a:spAutoFit/>
          </a:bodyPr>
          <a:lstStyle/>
          <a:p>
            <a:r>
              <a:rPr lang="en-US" altLang="zh-CN"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solidFill>
                <a:schemeClr val="bg1"/>
              </a:solidFill>
              <a:latin typeface="Cascadia Code" panose="020B0609020000020004" pitchFamily="49" charset="0"/>
              <a:cs typeface="Cascadia Code" panose="020B0609020000020004" pitchFamily="49" charset="0"/>
            </a:endParaRPr>
          </a:p>
        </p:txBody>
      </p:sp>
      <p:sp>
        <p:nvSpPr>
          <p:cNvPr id="18" name="文本框 17">
            <a:extLst>
              <a:ext uri="{FF2B5EF4-FFF2-40B4-BE49-F238E27FC236}">
                <a16:creationId xmlns:a16="http://schemas.microsoft.com/office/drawing/2014/main" id="{90C40794-272B-C0D8-F811-FE086CD8B7B7}"/>
              </a:ext>
            </a:extLst>
          </p:cNvPr>
          <p:cNvSpPr txBox="1"/>
          <p:nvPr/>
        </p:nvSpPr>
        <p:spPr>
          <a:xfrm>
            <a:off x="9034545" y="110003"/>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latin typeface="Cascadia Code" panose="020B0609020000020004" pitchFamily="49" charset="0"/>
              <a:cs typeface="Cascadia Code" panose="020B0609020000020004" pitchFamily="49" charset="0"/>
            </a:endParaRPr>
          </a:p>
        </p:txBody>
      </p:sp>
      <p:sp>
        <p:nvSpPr>
          <p:cNvPr id="19" name="文本框 18">
            <a:extLst>
              <a:ext uri="{FF2B5EF4-FFF2-40B4-BE49-F238E27FC236}">
                <a16:creationId xmlns:a16="http://schemas.microsoft.com/office/drawing/2014/main" id="{4F26BDE8-B1BD-FEE1-7F32-49E4B6467E68}"/>
              </a:ext>
            </a:extLst>
          </p:cNvPr>
          <p:cNvSpPr txBox="1"/>
          <p:nvPr/>
        </p:nvSpPr>
        <p:spPr>
          <a:xfrm>
            <a:off x="202564" y="864023"/>
            <a:ext cx="10363836" cy="584775"/>
          </a:xfrm>
          <a:prstGeom prst="rect">
            <a:avLst/>
          </a:prstGeom>
          <a:noFill/>
        </p:spPr>
        <p:txBody>
          <a:bodyPr wrap="square" rtlCol="0">
            <a:spAutoFit/>
          </a:bodyPr>
          <a:lstStyle/>
          <a:p>
            <a:pPr marL="457200" indent="-457200">
              <a:buFont typeface="Wingdings" panose="05000000000000000000" pitchFamily="2" charset="2"/>
              <a:buChar char="n"/>
            </a:pPr>
            <a:r>
              <a:rPr lang="en-US" altLang="zh-CN" sz="3200" dirty="0">
                <a:latin typeface="Cascadia Code" panose="020B0609020000020004" pitchFamily="49" charset="0"/>
                <a:ea typeface="Cascadia Code" panose="020B0609020000020004" pitchFamily="49" charset="0"/>
                <a:cs typeface="Cascadia Code" panose="020B0609020000020004" pitchFamily="49" charset="0"/>
              </a:rPr>
              <a:t>Search Space and Hyperparameter Sampling</a:t>
            </a:r>
          </a:p>
        </p:txBody>
      </p:sp>
      <p:sp>
        <p:nvSpPr>
          <p:cNvPr id="20" name="文本框 19">
            <a:extLst>
              <a:ext uri="{FF2B5EF4-FFF2-40B4-BE49-F238E27FC236}">
                <a16:creationId xmlns:a16="http://schemas.microsoft.com/office/drawing/2014/main" id="{82A6E2E5-F624-4A8A-B4B8-5E23ABAC613B}"/>
              </a:ext>
            </a:extLst>
          </p:cNvPr>
          <p:cNvSpPr txBox="1"/>
          <p:nvPr/>
        </p:nvSpPr>
        <p:spPr>
          <a:xfrm>
            <a:off x="400604" y="1676447"/>
            <a:ext cx="6678563"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Cascadia Code SemiLight" panose="020B0609020000020004" pitchFamily="49" charset="0"/>
                <a:ea typeface="Cascadia Code SemiLight" panose="020B0609020000020004" pitchFamily="49" charset="0"/>
                <a:cs typeface="Cascadia Code SemiLight" panose="020B0609020000020004" pitchFamily="49" charset="0"/>
              </a:rPr>
              <a:t>Discrete Decision Variable</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05E6987-6993-6E51-ED72-959DCE9CD4AA}"/>
                  </a:ext>
                </a:extLst>
              </p:cNvPr>
              <p:cNvSpPr txBox="1"/>
              <p:nvPr/>
            </p:nvSpPr>
            <p:spPr>
              <a:xfrm>
                <a:off x="736508" y="2265141"/>
                <a:ext cx="10526488" cy="646331"/>
              </a:xfrm>
              <a:prstGeom prst="rect">
                <a:avLst/>
              </a:prstGeom>
              <a:noFill/>
            </p:spPr>
            <p:txBody>
              <a:bodyPr wrap="square" rtlCol="0">
                <a:spAutoFit/>
              </a:bodyPr>
              <a:lstStyle/>
              <a:p>
                <a:pPr algn="just"/>
                <a:r>
                  <a:rPr lang="en-US" altLang="zh-CN" dirty="0">
                    <a:latin typeface="Arial" panose="020B0604020202020204" pitchFamily="34" charset="0"/>
                    <a:cs typeface="Arial" panose="020B0604020202020204" pitchFamily="34" charset="0"/>
                  </a:rPr>
                  <a:t>Computing the gradient of the validation loss </a:t>
                </a:r>
                <a14:m>
                  <m:oMath xmlns:m="http://schemas.openxmlformats.org/officeDocument/2006/math">
                    <m:r>
                      <m:rPr>
                        <m:sty m:val="p"/>
                      </m:rPr>
                      <a:rPr lang="en-US" altLang="zh-CN" i="1" dirty="0">
                        <a:latin typeface="Cambria Math" panose="02040503050406030204" pitchFamily="18" charset="0"/>
                        <a:cs typeface="Arial" panose="020B0604020202020204" pitchFamily="34" charset="0"/>
                      </a:rPr>
                      <m:t>L</m:t>
                    </m:r>
                  </m:oMath>
                </a14:m>
                <a:r>
                  <a:rPr lang="en-US" altLang="zh-CN" dirty="0">
                    <a:latin typeface="Arial" panose="020B0604020202020204" pitchFamily="34" charset="0"/>
                    <a:cs typeface="Arial" panose="020B0604020202020204" pitchFamily="34" charset="0"/>
                  </a:rPr>
                  <a:t> with respect to the parameters </a:t>
                </a:r>
                <a14:m>
                  <m:oMath xmlns:m="http://schemas.openxmlformats.org/officeDocument/2006/math">
                    <m:r>
                      <a:rPr lang="en-US" altLang="zh-CN" b="0" i="1" smtClean="0">
                        <a:latin typeface="Cambria Math" panose="02040503050406030204" pitchFamily="18" charset="0"/>
                        <a:cs typeface="Arial" panose="020B0604020202020204" pitchFamily="34" charset="0"/>
                      </a:rPr>
                      <m:t>𝜋</m:t>
                    </m:r>
                  </m:oMath>
                </a14:m>
                <a:r>
                  <a:rPr lang="en-US" altLang="zh-CN" dirty="0">
                    <a:latin typeface="Arial" panose="020B0604020202020204" pitchFamily="34" charset="0"/>
                    <a:cs typeface="Arial" panose="020B0604020202020204" pitchFamily="34" charset="0"/>
                  </a:rPr>
                  <a:t> is not straightforward because most hyperparameters are not directly involved in the forward/backward propagation process. </a:t>
                </a:r>
                <a:endParaRPr lang="zh-CN" altLang="en-US" dirty="0">
                  <a:latin typeface="Arial" panose="020B0604020202020204" pitchFamily="34" charset="0"/>
                  <a:cs typeface="Arial" panose="020B0604020202020204" pitchFamily="34" charset="0"/>
                </a:endParaRPr>
              </a:p>
            </p:txBody>
          </p:sp>
        </mc:Choice>
        <mc:Fallback xmlns="">
          <p:sp>
            <p:nvSpPr>
              <p:cNvPr id="2" name="文本框 1">
                <a:extLst>
                  <a:ext uri="{FF2B5EF4-FFF2-40B4-BE49-F238E27FC236}">
                    <a16:creationId xmlns:a16="http://schemas.microsoft.com/office/drawing/2014/main" id="{705E6987-6993-6E51-ED72-959DCE9CD4AA}"/>
                  </a:ext>
                </a:extLst>
              </p:cNvPr>
              <p:cNvSpPr txBox="1">
                <a:spLocks noRot="1" noChangeAspect="1" noMove="1" noResize="1" noEditPoints="1" noAdjustHandles="1" noChangeArrowheads="1" noChangeShapeType="1" noTextEdit="1"/>
              </p:cNvSpPr>
              <p:nvPr/>
            </p:nvSpPr>
            <p:spPr>
              <a:xfrm>
                <a:off x="736508" y="2265141"/>
                <a:ext cx="10526488" cy="646331"/>
              </a:xfrm>
              <a:prstGeom prst="rect">
                <a:avLst/>
              </a:prstGeom>
              <a:blipFill>
                <a:blip r:embed="rId4"/>
                <a:stretch>
                  <a:fillRect l="-521" t="-5660" r="-1100" b="-14151"/>
                </a:stretch>
              </a:blipFill>
            </p:spPr>
            <p:txBody>
              <a:bodyPr/>
              <a:lstStyle/>
              <a:p>
                <a:r>
                  <a:rPr lang="zh-CN" altLang="en-US">
                    <a:noFill/>
                  </a:rPr>
                  <a:t> </a:t>
                </a:r>
              </a:p>
            </p:txBody>
          </p:sp>
        </mc:Fallback>
      </mc:AlternateContent>
      <p:grpSp>
        <p:nvGrpSpPr>
          <p:cNvPr id="45" name="组合 44">
            <a:extLst>
              <a:ext uri="{FF2B5EF4-FFF2-40B4-BE49-F238E27FC236}">
                <a16:creationId xmlns:a16="http://schemas.microsoft.com/office/drawing/2014/main" id="{2274D36C-F5B8-38DD-A6E2-6F3267410923}"/>
              </a:ext>
            </a:extLst>
          </p:cNvPr>
          <p:cNvGrpSpPr/>
          <p:nvPr/>
        </p:nvGrpSpPr>
        <p:grpSpPr>
          <a:xfrm>
            <a:off x="1042205" y="3086509"/>
            <a:ext cx="4051136" cy="655007"/>
            <a:chOff x="1042205" y="3070052"/>
            <a:chExt cx="4051136" cy="655007"/>
          </a:xfrm>
        </p:grpSpPr>
        <p:sp>
          <p:nvSpPr>
            <p:cNvPr id="42" name="矩形 41">
              <a:extLst>
                <a:ext uri="{FF2B5EF4-FFF2-40B4-BE49-F238E27FC236}">
                  <a16:creationId xmlns:a16="http://schemas.microsoft.com/office/drawing/2014/main" id="{7618A85A-C0ED-A0B6-C64F-06DFD3C88BF3}"/>
                </a:ext>
              </a:extLst>
            </p:cNvPr>
            <p:cNvSpPr/>
            <p:nvPr/>
          </p:nvSpPr>
          <p:spPr>
            <a:xfrm>
              <a:off x="1042205" y="3070052"/>
              <a:ext cx="4051136" cy="65500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AA1ECF16-810C-E5EB-B590-8BFE54236453}"/>
                </a:ext>
              </a:extLst>
            </p:cNvPr>
            <p:cNvSpPr txBox="1"/>
            <p:nvPr/>
          </p:nvSpPr>
          <p:spPr>
            <a:xfrm>
              <a:off x="1083897" y="3218943"/>
              <a:ext cx="3967753" cy="369332"/>
            </a:xfrm>
            <a:prstGeom prst="rect">
              <a:avLst/>
            </a:prstGeom>
            <a:noFill/>
          </p:spPr>
          <p:txBody>
            <a:bodyPr wrap="none" rtlCol="0">
              <a:spAutoFit/>
            </a:bodyPr>
            <a:lstStyle/>
            <a:p>
              <a:r>
                <a:rPr lang="en-US" altLang="zh-CN" b="1" dirty="0">
                  <a:solidFill>
                    <a:schemeClr val="bg1"/>
                  </a:solidFill>
                  <a:latin typeface="Arial" panose="020B0604020202020204" pitchFamily="34" charset="0"/>
                  <a:cs typeface="Arial" panose="020B0604020202020204" pitchFamily="34" charset="0"/>
                </a:rPr>
                <a:t>Selecting the best hyperparameter</a:t>
              </a:r>
              <a:endParaRPr lang="zh-CN" altLang="en-US" b="1" dirty="0">
                <a:solidFill>
                  <a:schemeClr val="bg1"/>
                </a:solidFill>
                <a:latin typeface="Arial" panose="020B0604020202020204" pitchFamily="34" charset="0"/>
                <a:cs typeface="Arial" panose="020B0604020202020204" pitchFamily="34" charset="0"/>
              </a:endParaRPr>
            </a:p>
          </p:txBody>
        </p:sp>
      </p:grpSp>
      <p:grpSp>
        <p:nvGrpSpPr>
          <p:cNvPr id="44" name="组合 43">
            <a:extLst>
              <a:ext uri="{FF2B5EF4-FFF2-40B4-BE49-F238E27FC236}">
                <a16:creationId xmlns:a16="http://schemas.microsoft.com/office/drawing/2014/main" id="{9BD7CF2E-99F5-9D22-10F6-93AD84BDCFCB}"/>
              </a:ext>
            </a:extLst>
          </p:cNvPr>
          <p:cNvGrpSpPr/>
          <p:nvPr/>
        </p:nvGrpSpPr>
        <p:grpSpPr>
          <a:xfrm>
            <a:off x="6515264" y="3085976"/>
            <a:ext cx="4551726" cy="656072"/>
            <a:chOff x="6515264" y="3110367"/>
            <a:chExt cx="4551726" cy="656072"/>
          </a:xfrm>
        </p:grpSpPr>
        <p:sp>
          <p:nvSpPr>
            <p:cNvPr id="43" name="矩形 42">
              <a:extLst>
                <a:ext uri="{FF2B5EF4-FFF2-40B4-BE49-F238E27FC236}">
                  <a16:creationId xmlns:a16="http://schemas.microsoft.com/office/drawing/2014/main" id="{45EB21FA-EA6D-6641-39D4-CFF258934467}"/>
                </a:ext>
              </a:extLst>
            </p:cNvPr>
            <p:cNvSpPr/>
            <p:nvPr/>
          </p:nvSpPr>
          <p:spPr>
            <a:xfrm>
              <a:off x="6515264" y="3110367"/>
              <a:ext cx="4551726" cy="65500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2583D05-01F6-3C4F-4195-D80A31613720}"/>
                </a:ext>
              </a:extLst>
            </p:cNvPr>
            <p:cNvSpPr txBox="1"/>
            <p:nvPr/>
          </p:nvSpPr>
          <p:spPr>
            <a:xfrm>
              <a:off x="6581327" y="3120108"/>
              <a:ext cx="4419600" cy="646331"/>
            </a:xfrm>
            <a:prstGeom prst="rect">
              <a:avLst/>
            </a:prstGeom>
            <a:noFill/>
          </p:spPr>
          <p:txBody>
            <a:bodyPr wrap="square" rtlCol="0">
              <a:spAutoFit/>
            </a:bodyPr>
            <a:lstStyle/>
            <a:p>
              <a:pPr algn="just"/>
              <a:r>
                <a:rPr lang="en-US" altLang="zh-CN" b="1" dirty="0">
                  <a:solidFill>
                    <a:schemeClr val="bg1"/>
                  </a:solidFill>
                  <a:latin typeface="Arial" panose="020B0604020202020204" pitchFamily="34" charset="0"/>
                  <a:cs typeface="Arial" panose="020B0604020202020204" pitchFamily="34" charset="0"/>
                </a:rPr>
                <a:t>Selecting models trained with different hyperparameters that perform the best</a:t>
              </a:r>
              <a:endParaRPr lang="zh-CN" altLang="en-US" b="1" dirty="0">
                <a:solidFill>
                  <a:schemeClr val="bg1"/>
                </a:solidFill>
                <a:latin typeface="Arial" panose="020B0604020202020204" pitchFamily="34" charset="0"/>
                <a:cs typeface="Arial" panose="020B0604020202020204" pitchFamily="34" charset="0"/>
              </a:endParaRPr>
            </a:p>
          </p:txBody>
        </p:sp>
      </p:grpSp>
      <p:pic>
        <p:nvPicPr>
          <p:cNvPr id="1026" name="Picture 2">
            <a:extLst>
              <a:ext uri="{FF2B5EF4-FFF2-40B4-BE49-F238E27FC236}">
                <a16:creationId xmlns:a16="http://schemas.microsoft.com/office/drawing/2014/main" id="{46AD2218-D9DA-FAB9-6190-4BF737D216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897" y="3908873"/>
            <a:ext cx="38195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E339FB1-84ED-1191-19D0-E258223133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61665" y="4042219"/>
            <a:ext cx="4505325" cy="7239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17EB22C3-3FBC-5416-9C7C-688D43CED613}"/>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409D834-0063-8D59-8E18-E260E0C20D5D}"/>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15" name="文本框 14">
            <a:extLst>
              <a:ext uri="{FF2B5EF4-FFF2-40B4-BE49-F238E27FC236}">
                <a16:creationId xmlns:a16="http://schemas.microsoft.com/office/drawing/2014/main" id="{03718510-E1FA-06D2-D4DB-26059E505280}"/>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BACA38C9-90B3-148A-3A29-05EECFA7CDBD}"/>
              </a:ext>
            </a:extLst>
          </p:cNvPr>
          <p:cNvSpPr txBox="1"/>
          <p:nvPr/>
        </p:nvSpPr>
        <p:spPr>
          <a:xfrm>
            <a:off x="11766884" y="6504573"/>
            <a:ext cx="425116"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11</a:t>
            </a:r>
            <a:endParaRPr lang="zh-CN" altLang="en-US" sz="1600" dirty="0">
              <a:latin typeface="Cascadia Code" panose="020B0609020000020004" pitchFamily="49" charset="0"/>
              <a:cs typeface="Cascadia Code" panose="020B0609020000020004" pitchFamily="49" charset="0"/>
            </a:endParaRPr>
          </a:p>
        </p:txBody>
      </p:sp>
      <p:sp>
        <p:nvSpPr>
          <p:cNvPr id="17" name="矩形 16">
            <a:extLst>
              <a:ext uri="{FF2B5EF4-FFF2-40B4-BE49-F238E27FC236}">
                <a16:creationId xmlns:a16="http://schemas.microsoft.com/office/drawing/2014/main" id="{D2C6D743-98E2-E73C-334C-9B5D174884BB}"/>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0E8F0699-A39E-4616-BDB6-ED67B46490B3}"/>
              </a:ext>
            </a:extLst>
          </p:cNvPr>
          <p:cNvSpPr/>
          <p:nvPr/>
        </p:nvSpPr>
        <p:spPr>
          <a:xfrm>
            <a:off x="4135120" y="-3"/>
            <a:ext cx="4135120" cy="68167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8CE16C07-4911-FB14-7F17-372254F22421}"/>
              </a:ext>
            </a:extLst>
          </p:cNvPr>
          <p:cNvSpPr txBox="1"/>
          <p:nvPr/>
        </p:nvSpPr>
        <p:spPr>
          <a:xfrm>
            <a:off x="1169410" y="110003"/>
            <a:ext cx="1988045"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latin typeface="Cascadia Code" panose="020B0609020000020004" pitchFamily="49" charset="0"/>
              <a:cs typeface="Cascadia Code" panose="020B0609020000020004" pitchFamily="49" charset="0"/>
            </a:endParaRPr>
          </a:p>
        </p:txBody>
      </p:sp>
      <p:sp>
        <p:nvSpPr>
          <p:cNvPr id="20" name="文本框 19">
            <a:extLst>
              <a:ext uri="{FF2B5EF4-FFF2-40B4-BE49-F238E27FC236}">
                <a16:creationId xmlns:a16="http://schemas.microsoft.com/office/drawing/2014/main" id="{0578D5B1-C7C3-6A3B-D40E-15CC1263D29F}"/>
              </a:ext>
            </a:extLst>
          </p:cNvPr>
          <p:cNvSpPr txBox="1"/>
          <p:nvPr/>
        </p:nvSpPr>
        <p:spPr>
          <a:xfrm>
            <a:off x="5011408" y="112711"/>
            <a:ext cx="2169184" cy="461665"/>
          </a:xfrm>
          <a:prstGeom prst="rect">
            <a:avLst/>
          </a:prstGeom>
          <a:noFill/>
        </p:spPr>
        <p:txBody>
          <a:bodyPr wrap="none" rtlCol="0">
            <a:spAutoFit/>
          </a:bodyPr>
          <a:lstStyle/>
          <a:p>
            <a:r>
              <a:rPr lang="en-US" altLang="zh-CN"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solidFill>
                <a:schemeClr val="bg1"/>
              </a:solidFill>
              <a:latin typeface="Cascadia Code" panose="020B0609020000020004" pitchFamily="49" charset="0"/>
              <a:cs typeface="Cascadia Code" panose="020B0609020000020004" pitchFamily="49" charset="0"/>
            </a:endParaRPr>
          </a:p>
        </p:txBody>
      </p:sp>
      <p:sp>
        <p:nvSpPr>
          <p:cNvPr id="21" name="文本框 20">
            <a:extLst>
              <a:ext uri="{FF2B5EF4-FFF2-40B4-BE49-F238E27FC236}">
                <a16:creationId xmlns:a16="http://schemas.microsoft.com/office/drawing/2014/main" id="{FB48CDA7-2C10-930E-DFC3-1D2A0AE511E9}"/>
              </a:ext>
            </a:extLst>
          </p:cNvPr>
          <p:cNvSpPr txBox="1"/>
          <p:nvPr/>
        </p:nvSpPr>
        <p:spPr>
          <a:xfrm>
            <a:off x="9034545" y="110003"/>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latin typeface="Cascadia Code" panose="020B0609020000020004" pitchFamily="49" charset="0"/>
              <a:cs typeface="Cascadia Code" panose="020B0609020000020004" pitchFamily="49" charset="0"/>
            </a:endParaRPr>
          </a:p>
        </p:txBody>
      </p:sp>
      <p:sp>
        <p:nvSpPr>
          <p:cNvPr id="22" name="文本框 21">
            <a:extLst>
              <a:ext uri="{FF2B5EF4-FFF2-40B4-BE49-F238E27FC236}">
                <a16:creationId xmlns:a16="http://schemas.microsoft.com/office/drawing/2014/main" id="{95360792-0F04-18AA-42E0-7301FBC1CC1B}"/>
              </a:ext>
            </a:extLst>
          </p:cNvPr>
          <p:cNvSpPr txBox="1"/>
          <p:nvPr/>
        </p:nvSpPr>
        <p:spPr>
          <a:xfrm>
            <a:off x="202564" y="864023"/>
            <a:ext cx="10363836" cy="584775"/>
          </a:xfrm>
          <a:prstGeom prst="rect">
            <a:avLst/>
          </a:prstGeom>
          <a:noFill/>
        </p:spPr>
        <p:txBody>
          <a:bodyPr wrap="square" rtlCol="0">
            <a:spAutoFit/>
          </a:bodyPr>
          <a:lstStyle/>
          <a:p>
            <a:pPr marL="457200" indent="-457200">
              <a:buFont typeface="Wingdings" panose="05000000000000000000" pitchFamily="2" charset="2"/>
              <a:buChar char="n"/>
            </a:pPr>
            <a:r>
              <a:rPr lang="en-US" altLang="zh-CN" sz="3200" dirty="0">
                <a:latin typeface="Cascadia Code" panose="020B0609020000020004" pitchFamily="49" charset="0"/>
                <a:ea typeface="Cascadia Code" panose="020B0609020000020004" pitchFamily="49" charset="0"/>
                <a:cs typeface="Cascadia Code" panose="020B0609020000020004" pitchFamily="49" charset="0"/>
              </a:rPr>
              <a:t>Parameter Learning for Hyperparameters</a:t>
            </a:r>
          </a:p>
        </p:txBody>
      </p:sp>
      <p:sp>
        <p:nvSpPr>
          <p:cNvPr id="23" name="文本框 22">
            <a:extLst>
              <a:ext uri="{FF2B5EF4-FFF2-40B4-BE49-F238E27FC236}">
                <a16:creationId xmlns:a16="http://schemas.microsoft.com/office/drawing/2014/main" id="{6F09C24C-647C-2728-A7EF-2058080D8280}"/>
              </a:ext>
            </a:extLst>
          </p:cNvPr>
          <p:cNvSpPr txBox="1"/>
          <p:nvPr/>
        </p:nvSpPr>
        <p:spPr>
          <a:xfrm>
            <a:off x="400604" y="1676447"/>
            <a:ext cx="6678563"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Cascadia Code SemiLight" panose="020B0609020000020004" pitchFamily="49" charset="0"/>
                <a:ea typeface="Cascadia Code SemiLight" panose="020B0609020000020004" pitchFamily="49" charset="0"/>
                <a:cs typeface="Cascadia Code SemiLight" panose="020B0609020000020004" pitchFamily="49" charset="0"/>
              </a:rPr>
              <a:t>Problem Transformation</a:t>
            </a:r>
          </a:p>
        </p:txBody>
      </p:sp>
      <p:graphicFrame>
        <p:nvGraphicFramePr>
          <p:cNvPr id="24" name="表格 10">
            <a:extLst>
              <a:ext uri="{FF2B5EF4-FFF2-40B4-BE49-F238E27FC236}">
                <a16:creationId xmlns:a16="http://schemas.microsoft.com/office/drawing/2014/main" id="{C7D42C8A-83B0-6BA2-9B2D-93E8420D8229}"/>
              </a:ext>
            </a:extLst>
          </p:cNvPr>
          <p:cNvGraphicFramePr>
            <a:graphicFrameLocks noGrp="1"/>
          </p:cNvGraphicFramePr>
          <p:nvPr>
            <p:extLst>
              <p:ext uri="{D42A27DB-BD31-4B8C-83A1-F6EECF244321}">
                <p14:modId xmlns:p14="http://schemas.microsoft.com/office/powerpoint/2010/main" val="4016013002"/>
              </p:ext>
            </p:extLst>
          </p:nvPr>
        </p:nvGraphicFramePr>
        <p:xfrm>
          <a:off x="1274235" y="5887417"/>
          <a:ext cx="925200" cy="238589"/>
        </p:xfrm>
        <a:graphic>
          <a:graphicData uri="http://schemas.openxmlformats.org/drawingml/2006/table">
            <a:tbl>
              <a:tblPr firstRow="1" bandRow="1">
                <a:tableStyleId>{2D5ABB26-0587-4C30-8999-92F81FD0307C}</a:tableStyleId>
              </a:tblPr>
              <a:tblGrid>
                <a:gridCol w="231300">
                  <a:extLst>
                    <a:ext uri="{9D8B030D-6E8A-4147-A177-3AD203B41FA5}">
                      <a16:colId xmlns:a16="http://schemas.microsoft.com/office/drawing/2014/main" val="20000"/>
                    </a:ext>
                  </a:extLst>
                </a:gridCol>
                <a:gridCol w="231300">
                  <a:extLst>
                    <a:ext uri="{9D8B030D-6E8A-4147-A177-3AD203B41FA5}">
                      <a16:colId xmlns:a16="http://schemas.microsoft.com/office/drawing/2014/main" val="20001"/>
                    </a:ext>
                  </a:extLst>
                </a:gridCol>
                <a:gridCol w="231300">
                  <a:extLst>
                    <a:ext uri="{9D8B030D-6E8A-4147-A177-3AD203B41FA5}">
                      <a16:colId xmlns:a16="http://schemas.microsoft.com/office/drawing/2014/main" val="20002"/>
                    </a:ext>
                  </a:extLst>
                </a:gridCol>
                <a:gridCol w="231300">
                  <a:extLst>
                    <a:ext uri="{9D8B030D-6E8A-4147-A177-3AD203B41FA5}">
                      <a16:colId xmlns:a16="http://schemas.microsoft.com/office/drawing/2014/main" val="20003"/>
                    </a:ext>
                  </a:extLst>
                </a:gridCol>
              </a:tblGrid>
              <a:tr h="238589">
                <a:tc>
                  <a:txBody>
                    <a:bodyPr/>
                    <a:lstStyle/>
                    <a:p>
                      <a:pPr algn="ctr">
                        <a:defRPr/>
                      </a:pPr>
                      <a:r>
                        <a:rPr lang="en-US" sz="1200">
                          <a:latin typeface="Times New Roman"/>
                          <a:cs typeface="Times New Roman"/>
                        </a:rPr>
                        <a:t>0.1</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0.2</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0.7</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extLst>
                  <a:ext uri="{0D108BD9-81ED-4DB2-BD59-A6C34878D82A}">
                    <a16:rowId xmlns:a16="http://schemas.microsoft.com/office/drawing/2014/main" val="10000"/>
                  </a:ext>
                </a:extLst>
              </a:tr>
            </a:tbl>
          </a:graphicData>
        </a:graphic>
      </p:graphicFrame>
      <p:graphicFrame>
        <p:nvGraphicFramePr>
          <p:cNvPr id="25" name="表格 10">
            <a:extLst>
              <a:ext uri="{FF2B5EF4-FFF2-40B4-BE49-F238E27FC236}">
                <a16:creationId xmlns:a16="http://schemas.microsoft.com/office/drawing/2014/main" id="{3AC5F46A-F9A1-821B-246A-332DC9868D1B}"/>
              </a:ext>
            </a:extLst>
          </p:cNvPr>
          <p:cNvGraphicFramePr>
            <a:graphicFrameLocks noGrp="1"/>
          </p:cNvGraphicFramePr>
          <p:nvPr>
            <p:extLst>
              <p:ext uri="{D42A27DB-BD31-4B8C-83A1-F6EECF244321}">
                <p14:modId xmlns:p14="http://schemas.microsoft.com/office/powerpoint/2010/main" val="196700937"/>
              </p:ext>
            </p:extLst>
          </p:nvPr>
        </p:nvGraphicFramePr>
        <p:xfrm>
          <a:off x="1274235" y="5273168"/>
          <a:ext cx="925200" cy="238589"/>
        </p:xfrm>
        <a:graphic>
          <a:graphicData uri="http://schemas.openxmlformats.org/drawingml/2006/table">
            <a:tbl>
              <a:tblPr firstRow="1" bandRow="1">
                <a:tableStyleId>{2D5ABB26-0587-4C30-8999-92F81FD0307C}</a:tableStyleId>
              </a:tblPr>
              <a:tblGrid>
                <a:gridCol w="231300">
                  <a:extLst>
                    <a:ext uri="{9D8B030D-6E8A-4147-A177-3AD203B41FA5}">
                      <a16:colId xmlns:a16="http://schemas.microsoft.com/office/drawing/2014/main" val="20000"/>
                    </a:ext>
                  </a:extLst>
                </a:gridCol>
                <a:gridCol w="231300">
                  <a:extLst>
                    <a:ext uri="{9D8B030D-6E8A-4147-A177-3AD203B41FA5}">
                      <a16:colId xmlns:a16="http://schemas.microsoft.com/office/drawing/2014/main" val="20001"/>
                    </a:ext>
                  </a:extLst>
                </a:gridCol>
                <a:gridCol w="231300">
                  <a:extLst>
                    <a:ext uri="{9D8B030D-6E8A-4147-A177-3AD203B41FA5}">
                      <a16:colId xmlns:a16="http://schemas.microsoft.com/office/drawing/2014/main" val="20002"/>
                    </a:ext>
                  </a:extLst>
                </a:gridCol>
                <a:gridCol w="231300">
                  <a:extLst>
                    <a:ext uri="{9D8B030D-6E8A-4147-A177-3AD203B41FA5}">
                      <a16:colId xmlns:a16="http://schemas.microsoft.com/office/drawing/2014/main" val="20003"/>
                    </a:ext>
                  </a:extLst>
                </a:gridCol>
              </a:tblGrid>
              <a:tr h="238589">
                <a:tc>
                  <a:txBody>
                    <a:bodyPr/>
                    <a:lstStyle/>
                    <a:p>
                      <a:pPr algn="ctr">
                        <a:defRPr/>
                      </a:pPr>
                      <a:r>
                        <a:rPr lang="en-US" sz="1200">
                          <a:latin typeface="Times New Roman"/>
                          <a:cs typeface="Times New Roman"/>
                        </a:rPr>
                        <a:t>0</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0</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1</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62C175C-BFC4-A39D-9B25-5218FE208C8F}"/>
                  </a:ext>
                </a:extLst>
              </p:cNvPr>
              <p:cNvSpPr txBox="1"/>
              <p:nvPr/>
            </p:nvSpPr>
            <p:spPr bwMode="auto">
              <a:xfrm>
                <a:off x="954967" y="5865860"/>
                <a:ext cx="299324" cy="276999"/>
              </a:xfrm>
              <a:prstGeom prst="rect">
                <a:avLst/>
              </a:prstGeom>
              <a:noFill/>
            </p:spPr>
            <p:txBody>
              <a:bodyPr wrap="square" rtlCol="0">
                <a:spAutoFit/>
              </a:bodyPr>
              <a:lstStyle/>
              <a:p>
                <a:pPr>
                  <a:defRPr/>
                </a:pPr>
                <mc:AlternateContent>
                  <mc:Choice Requires="a14">
                    <a14:m>
                      <m:oMathPara xmlns:m="http://schemas.openxmlformats.org/officeDocument/2006/math">
                        <m:oMathParaPr>
                          <m:jc m:val="centerGroup"/>
                        </m:oMathParaPr>
                        <m:oMath xmlns:m="http://schemas.openxmlformats.org/officeDocument/2006/math">
                          <m:sSub>
                            <m:sSubPr>
                              <m:ctrlPr>
                                <a:rPr lang="en-US" sz="1200" b="0" i="1">
                                  <a:latin typeface="Cambria Math" panose="02040503050406030204" pitchFamily="18" charset="0"/>
                                  <a:ea typeface="Cambria Math"/>
                                  <a:cs typeface="Cambria Math"/>
                                </a:rPr>
                              </m:ctrlPr>
                            </m:sSubPr>
                            <m:e>
                              <m:r>
                                <a:rPr lang="en-US" sz="1200" b="0" i="1">
                                  <a:latin typeface="Cambria Math"/>
                                </a:rPr>
                                <m:t>𝜋</m:t>
                              </m:r>
                            </m:e>
                            <m:sub>
                              <m:r>
                                <a:rPr lang="en-US" sz="1200" b="0" i="1">
                                  <a:latin typeface="Cambria Math"/>
                                </a:rPr>
                                <m:t>𝑖</m:t>
                              </m:r>
                            </m:sub>
                          </m:sSub>
                        </m:oMath>
                      </m:oMathPara>
                    </a14:m>
                  </mc:Choice>
                  <mc:Fallback xmlns="" xmlns:w="http://schemas.openxmlformats.org/wordprocessingml/2006/main" xmlns:m="http://schemas.openxmlformats.org/officeDocument/2006/math"/>
                </mc:AlternateContent>
                <a:endParaRPr lang="zh-CN" sz="1200"/>
              </a:p>
            </p:txBody>
          </p:sp>
        </mc:Choice>
        <mc:Fallback xmlns="">
          <p:sp>
            <p:nvSpPr>
              <p:cNvPr id="26" name="文本框 25">
                <a:extLst>
                  <a:ext uri="{FF2B5EF4-FFF2-40B4-BE49-F238E27FC236}">
                    <a16:creationId xmlns:a16="http://schemas.microsoft.com/office/drawing/2014/main" id="{B62C175C-BFC4-A39D-9B25-5218FE208C8F}"/>
                  </a:ext>
                </a:extLst>
              </p:cNvPr>
              <p:cNvSpPr txBox="1">
                <a:spLocks noRot="1" noChangeAspect="1" noMove="1" noResize="1" noEditPoints="1" noAdjustHandles="1" noChangeArrowheads="1" noChangeShapeType="1" noTextEdit="1"/>
              </p:cNvSpPr>
              <p:nvPr/>
            </p:nvSpPr>
            <p:spPr bwMode="auto">
              <a:xfrm>
                <a:off x="954967" y="5865860"/>
                <a:ext cx="299324" cy="27699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8371F22-A727-8059-1D46-7BB0CE187823}"/>
                  </a:ext>
                </a:extLst>
              </p:cNvPr>
              <p:cNvSpPr txBox="1"/>
              <p:nvPr/>
            </p:nvSpPr>
            <p:spPr bwMode="auto">
              <a:xfrm>
                <a:off x="954967" y="5253962"/>
                <a:ext cx="299324" cy="276999"/>
              </a:xfrm>
              <a:prstGeom prst="rect">
                <a:avLst/>
              </a:prstGeom>
              <a:noFill/>
            </p:spPr>
            <p:txBody>
              <a:bodyPr wrap="square" rtlCol="0">
                <a:spAutoFit/>
              </a:bodyPr>
              <a:lstStyle/>
              <a:p>
                <a:pPr>
                  <a:defRPr/>
                </a:pPr>
                <mc:AlternateContent>
                  <mc:Choice Requires="a14">
                    <a14:m>
                      <m:oMathPara xmlns:m="http://schemas.openxmlformats.org/officeDocument/2006/math">
                        <m:oMathParaPr>
                          <m:jc m:val="centerGroup"/>
                        </m:oMathParaPr>
                        <m:oMath xmlns:m="http://schemas.openxmlformats.org/officeDocument/2006/math">
                          <m:sSub>
                            <m:sSubPr>
                              <m:ctrlPr>
                                <a:rPr lang="en-US" sz="1200" b="0" i="1">
                                  <a:latin typeface="Cambria Math" panose="02040503050406030204" pitchFamily="18" charset="0"/>
                                  <a:ea typeface="Cambria Math"/>
                                  <a:cs typeface="Cambria Math"/>
                                </a:rPr>
                              </m:ctrlPr>
                            </m:sSubPr>
                            <m:e>
                              <m:r>
                                <m:rPr>
                                  <m:sty m:val="p"/>
                                </m:rPr>
                                <a:rPr lang="en-US" sz="1200" i="1">
                                  <a:latin typeface="Cambria Math"/>
                                </a:rPr>
                                <m:t>Z</m:t>
                              </m:r>
                            </m:e>
                            <m:sub>
                              <m:r>
                                <a:rPr lang="en-US" sz="1200" b="0" i="1">
                                  <a:latin typeface="Cambria Math"/>
                                </a:rPr>
                                <m:t>𝑖</m:t>
                              </m:r>
                            </m:sub>
                          </m:sSub>
                        </m:oMath>
                      </m:oMathPara>
                    </a14:m>
                  </mc:Choice>
                  <mc:Fallback xmlns="" xmlns:w="http://schemas.openxmlformats.org/wordprocessingml/2006/main" xmlns:m="http://schemas.openxmlformats.org/officeDocument/2006/math"/>
                </mc:AlternateContent>
                <a:endParaRPr lang="zh-CN" sz="1200"/>
              </a:p>
            </p:txBody>
          </p:sp>
        </mc:Choice>
        <mc:Fallback xmlns="">
          <p:sp>
            <p:nvSpPr>
              <p:cNvPr id="27" name="文本框 26">
                <a:extLst>
                  <a:ext uri="{FF2B5EF4-FFF2-40B4-BE49-F238E27FC236}">
                    <a16:creationId xmlns:a16="http://schemas.microsoft.com/office/drawing/2014/main" id="{78371F22-A727-8059-1D46-7BB0CE187823}"/>
                  </a:ext>
                </a:extLst>
              </p:cNvPr>
              <p:cNvSpPr txBox="1">
                <a:spLocks noRot="1" noChangeAspect="1" noMove="1" noResize="1" noEditPoints="1" noAdjustHandles="1" noChangeArrowheads="1" noChangeShapeType="1" noTextEdit="1"/>
              </p:cNvSpPr>
              <p:nvPr/>
            </p:nvSpPr>
            <p:spPr bwMode="auto">
              <a:xfrm>
                <a:off x="954967" y="5253962"/>
                <a:ext cx="299324" cy="276999"/>
              </a:xfrm>
              <a:prstGeom prst="rect">
                <a:avLst/>
              </a:prstGeom>
              <a:blipFill>
                <a:blip r:embed="rId8"/>
                <a:stretch>
                  <a:fillRect/>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A5D08680-78E9-6DFD-0BFF-9F17B50F2EF2}"/>
              </a:ext>
            </a:extLst>
          </p:cNvPr>
          <p:cNvSpPr txBox="1"/>
          <p:nvPr/>
        </p:nvSpPr>
        <p:spPr bwMode="auto">
          <a:xfrm>
            <a:off x="1485425" y="5581577"/>
            <a:ext cx="461665" cy="217367"/>
          </a:xfrm>
          <a:prstGeom prst="rect">
            <a:avLst/>
          </a:prstGeom>
          <a:noFill/>
        </p:spPr>
        <p:txBody>
          <a:bodyPr vert="eaVert" wrap="none" rtlCol="0">
            <a:spAutoFit/>
          </a:bodyPr>
          <a:lstStyle/>
          <a:p>
            <a:pPr>
              <a:defRPr/>
            </a:pPr>
            <a:r>
              <a:rPr lang="en-US">
                <a:latin typeface="Times New Roman"/>
                <a:cs typeface="Times New Roman"/>
              </a:rPr>
              <a:t>~</a:t>
            </a:r>
            <a:endParaRPr lang="zh-CN">
              <a:latin typeface="Times New Roman"/>
              <a:cs typeface="Times New Roman"/>
            </a:endParaRPr>
          </a:p>
        </p:txBody>
      </p:sp>
      <p:graphicFrame>
        <p:nvGraphicFramePr>
          <p:cNvPr id="29" name="表格 10">
            <a:extLst>
              <a:ext uri="{FF2B5EF4-FFF2-40B4-BE49-F238E27FC236}">
                <a16:creationId xmlns:a16="http://schemas.microsoft.com/office/drawing/2014/main" id="{4202AC7D-2BD4-9EDA-AD0B-6EA77253B681}"/>
              </a:ext>
            </a:extLst>
          </p:cNvPr>
          <p:cNvGraphicFramePr>
            <a:graphicFrameLocks noGrp="1"/>
          </p:cNvGraphicFramePr>
          <p:nvPr>
            <p:extLst>
              <p:ext uri="{D42A27DB-BD31-4B8C-83A1-F6EECF244321}">
                <p14:modId xmlns:p14="http://schemas.microsoft.com/office/powerpoint/2010/main" val="1392958410"/>
              </p:ext>
            </p:extLst>
          </p:nvPr>
        </p:nvGraphicFramePr>
        <p:xfrm>
          <a:off x="2568938" y="5715354"/>
          <a:ext cx="2317752" cy="426990"/>
        </p:xfrm>
        <a:graphic>
          <a:graphicData uri="http://schemas.openxmlformats.org/drawingml/2006/table">
            <a:tbl>
              <a:tblPr firstRow="1" bandRow="1">
                <a:tableStyleId>{2D5ABB26-0587-4C30-8999-92F81FD0307C}</a:tableStyleId>
              </a:tblPr>
              <a:tblGrid>
                <a:gridCol w="579438">
                  <a:extLst>
                    <a:ext uri="{9D8B030D-6E8A-4147-A177-3AD203B41FA5}">
                      <a16:colId xmlns:a16="http://schemas.microsoft.com/office/drawing/2014/main" val="20000"/>
                    </a:ext>
                  </a:extLst>
                </a:gridCol>
                <a:gridCol w="579438">
                  <a:extLst>
                    <a:ext uri="{9D8B030D-6E8A-4147-A177-3AD203B41FA5}">
                      <a16:colId xmlns:a16="http://schemas.microsoft.com/office/drawing/2014/main" val="20001"/>
                    </a:ext>
                  </a:extLst>
                </a:gridCol>
                <a:gridCol w="579438">
                  <a:extLst>
                    <a:ext uri="{9D8B030D-6E8A-4147-A177-3AD203B41FA5}">
                      <a16:colId xmlns:a16="http://schemas.microsoft.com/office/drawing/2014/main" val="20002"/>
                    </a:ext>
                  </a:extLst>
                </a:gridCol>
                <a:gridCol w="579438">
                  <a:extLst>
                    <a:ext uri="{9D8B030D-6E8A-4147-A177-3AD203B41FA5}">
                      <a16:colId xmlns:a16="http://schemas.microsoft.com/office/drawing/2014/main" val="20003"/>
                    </a:ext>
                  </a:extLst>
                </a:gridCol>
              </a:tblGrid>
              <a:tr h="426990">
                <a:tc>
                  <a:txBody>
                    <a:bodyPr/>
                    <a:lstStyle/>
                    <a:p>
                      <a:pPr algn="ctr">
                        <a:defRPr/>
                      </a:pPr>
                      <a:r>
                        <a:rPr lang="en-US" sz="1200">
                          <a:latin typeface="Times New Roman"/>
                          <a:cs typeface="Times New Roman"/>
                        </a:rPr>
                        <a:t>Hyper</a:t>
                      </a:r>
                      <a:endParaRPr/>
                    </a:p>
                    <a:p>
                      <a:pPr algn="ctr">
                        <a:defRPr/>
                      </a:pPr>
                      <a:r>
                        <a:rPr lang="en-US" sz="1200">
                          <a:latin typeface="Times New Roman"/>
                          <a:cs typeface="Times New Roman"/>
                        </a:rPr>
                        <a:t>param 1</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Hyper param 2</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Hyper param H</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extLst>
                  <a:ext uri="{0D108BD9-81ED-4DB2-BD59-A6C34878D82A}">
                    <a16:rowId xmlns:a16="http://schemas.microsoft.com/office/drawing/2014/main" val="10000"/>
                  </a:ext>
                </a:extLst>
              </a:tr>
            </a:tbl>
          </a:graphicData>
        </a:graphic>
      </p:graphicFrame>
      <p:cxnSp>
        <p:nvCxnSpPr>
          <p:cNvPr id="30" name="连接符: 曲线 29">
            <a:extLst>
              <a:ext uri="{FF2B5EF4-FFF2-40B4-BE49-F238E27FC236}">
                <a16:creationId xmlns:a16="http://schemas.microsoft.com/office/drawing/2014/main" id="{96F1FA90-8F60-4574-37B5-3B754FEFD98B}"/>
              </a:ext>
            </a:extLst>
          </p:cNvPr>
          <p:cNvCxnSpPr>
            <a:stCxn id="25" idx="0"/>
            <a:endCxn id="29" idx="0"/>
          </p:cNvCxnSpPr>
          <p:nvPr/>
        </p:nvCxnSpPr>
        <p:spPr bwMode="auto">
          <a:xfrm rot="16199999" flipH="1">
            <a:off x="2511231" y="4498772"/>
            <a:ext cx="442186" cy="1990979"/>
          </a:xfrm>
          <a:prstGeom prst="curvedConnector3">
            <a:avLst>
              <a:gd name="adj1" fmla="val -2154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FC094AD7-D183-9627-61CE-C65E9F0964D7}"/>
              </a:ext>
            </a:extLst>
          </p:cNvPr>
          <p:cNvSpPr txBox="1"/>
          <p:nvPr/>
        </p:nvSpPr>
        <p:spPr bwMode="auto">
          <a:xfrm>
            <a:off x="2494445" y="4932014"/>
            <a:ext cx="2317752" cy="523220"/>
          </a:xfrm>
          <a:prstGeom prst="rect">
            <a:avLst/>
          </a:prstGeom>
          <a:noFill/>
        </p:spPr>
        <p:txBody>
          <a:bodyPr wrap="square" rtlCol="0">
            <a:spAutoFit/>
          </a:bodyPr>
          <a:lstStyle/>
          <a:p>
            <a:pPr>
              <a:defRPr/>
            </a:pPr>
            <a:r>
              <a:rPr lang="en-US" sz="1400" dirty="0">
                <a:solidFill>
                  <a:srgbClr val="08457E"/>
                </a:solidFill>
                <a:latin typeface="Cascadia Code" panose="020B0609020000020004" pitchFamily="49" charset="0"/>
                <a:ea typeface="Cascadia Code" panose="020B0609020000020004" pitchFamily="49" charset="0"/>
                <a:cs typeface="Cascadia Code" panose="020B0609020000020004" pitchFamily="49" charset="0"/>
              </a:rPr>
              <a:t>Which hyperparameter is better?</a:t>
            </a:r>
            <a:endParaRPr lang="zh-CN" sz="1400" dirty="0">
              <a:solidFill>
                <a:srgbClr val="08457E"/>
              </a:solidFill>
              <a:latin typeface="Cascadia Code" panose="020B0609020000020004" pitchFamily="49" charset="0"/>
              <a:cs typeface="Cascadia Code" panose="020B0609020000020004" pitchFamily="49" charset="0"/>
            </a:endParaRPr>
          </a:p>
        </p:txBody>
      </p:sp>
      <p:sp>
        <p:nvSpPr>
          <p:cNvPr id="32" name="文本框 31">
            <a:extLst>
              <a:ext uri="{FF2B5EF4-FFF2-40B4-BE49-F238E27FC236}">
                <a16:creationId xmlns:a16="http://schemas.microsoft.com/office/drawing/2014/main" id="{6D73BF4F-8BD8-B02D-0D0F-79EA6511942A}"/>
              </a:ext>
            </a:extLst>
          </p:cNvPr>
          <p:cNvSpPr txBox="1"/>
          <p:nvPr/>
        </p:nvSpPr>
        <p:spPr bwMode="auto">
          <a:xfrm>
            <a:off x="5788435" y="6134349"/>
            <a:ext cx="3829895" cy="307777"/>
          </a:xfrm>
          <a:prstGeom prst="rect">
            <a:avLst/>
          </a:prstGeom>
          <a:noFill/>
        </p:spPr>
        <p:txBody>
          <a:bodyPr wrap="none" rtlCol="0">
            <a:spAutoFit/>
          </a:bodyPr>
          <a:lstStyle/>
          <a:p>
            <a:pPr>
              <a:defRPr/>
            </a:pPr>
            <a:r>
              <a:rPr lang="en-US" sz="1400" b="1" dirty="0">
                <a:solidFill>
                  <a:srgbClr val="C00000"/>
                </a:solidFill>
                <a:latin typeface="Arial" panose="020B0604020202020204" pitchFamily="34" charset="0"/>
                <a:cs typeface="Arial" panose="020B0604020202020204" pitchFamily="34" charset="0"/>
              </a:rPr>
              <a:t>The sampling process is non-differentiable</a:t>
            </a:r>
            <a:endParaRPr lang="zh-CN" sz="1400" b="1" dirty="0">
              <a:solidFill>
                <a:srgbClr val="C00000"/>
              </a:solidFill>
              <a:latin typeface="Arial" panose="020B0604020202020204" pitchFamily="34" charset="0"/>
              <a:cs typeface="Arial" panose="020B0604020202020204" pitchFamily="34" charset="0"/>
            </a:endParaRPr>
          </a:p>
        </p:txBody>
      </p:sp>
      <p:graphicFrame>
        <p:nvGraphicFramePr>
          <p:cNvPr id="33" name="表格 10">
            <a:extLst>
              <a:ext uri="{FF2B5EF4-FFF2-40B4-BE49-F238E27FC236}">
                <a16:creationId xmlns:a16="http://schemas.microsoft.com/office/drawing/2014/main" id="{62FD69E4-CB29-BE8B-6E71-8CE3C87CBC4B}"/>
              </a:ext>
            </a:extLst>
          </p:cNvPr>
          <p:cNvGraphicFramePr>
            <a:graphicFrameLocks noGrp="1"/>
          </p:cNvGraphicFramePr>
          <p:nvPr>
            <p:extLst>
              <p:ext uri="{D42A27DB-BD31-4B8C-83A1-F6EECF244321}">
                <p14:modId xmlns:p14="http://schemas.microsoft.com/office/powerpoint/2010/main" val="2633924805"/>
              </p:ext>
            </p:extLst>
          </p:nvPr>
        </p:nvGraphicFramePr>
        <p:xfrm>
          <a:off x="7322362" y="5726551"/>
          <a:ext cx="925200" cy="238589"/>
        </p:xfrm>
        <a:graphic>
          <a:graphicData uri="http://schemas.openxmlformats.org/drawingml/2006/table">
            <a:tbl>
              <a:tblPr firstRow="1" bandRow="1">
                <a:tableStyleId>{2D5ABB26-0587-4C30-8999-92F81FD0307C}</a:tableStyleId>
              </a:tblPr>
              <a:tblGrid>
                <a:gridCol w="231300">
                  <a:extLst>
                    <a:ext uri="{9D8B030D-6E8A-4147-A177-3AD203B41FA5}">
                      <a16:colId xmlns:a16="http://schemas.microsoft.com/office/drawing/2014/main" val="20000"/>
                    </a:ext>
                  </a:extLst>
                </a:gridCol>
                <a:gridCol w="231300">
                  <a:extLst>
                    <a:ext uri="{9D8B030D-6E8A-4147-A177-3AD203B41FA5}">
                      <a16:colId xmlns:a16="http://schemas.microsoft.com/office/drawing/2014/main" val="20001"/>
                    </a:ext>
                  </a:extLst>
                </a:gridCol>
                <a:gridCol w="231300">
                  <a:extLst>
                    <a:ext uri="{9D8B030D-6E8A-4147-A177-3AD203B41FA5}">
                      <a16:colId xmlns:a16="http://schemas.microsoft.com/office/drawing/2014/main" val="20002"/>
                    </a:ext>
                  </a:extLst>
                </a:gridCol>
                <a:gridCol w="231300">
                  <a:extLst>
                    <a:ext uri="{9D8B030D-6E8A-4147-A177-3AD203B41FA5}">
                      <a16:colId xmlns:a16="http://schemas.microsoft.com/office/drawing/2014/main" val="20003"/>
                    </a:ext>
                  </a:extLst>
                </a:gridCol>
              </a:tblGrid>
              <a:tr h="238589">
                <a:tc>
                  <a:txBody>
                    <a:bodyPr/>
                    <a:lstStyle/>
                    <a:p>
                      <a:pPr algn="ctr">
                        <a:defRPr/>
                      </a:pPr>
                      <a:r>
                        <a:rPr lang="en-US" sz="1200">
                          <a:latin typeface="Times New Roman"/>
                          <a:cs typeface="Times New Roman"/>
                        </a:rPr>
                        <a:t>0.1</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0.2</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0.7</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extLst>
                  <a:ext uri="{0D108BD9-81ED-4DB2-BD59-A6C34878D82A}">
                    <a16:rowId xmlns:a16="http://schemas.microsoft.com/office/drawing/2014/main" val="10000"/>
                  </a:ext>
                </a:extLst>
              </a:tr>
            </a:tbl>
          </a:graphicData>
        </a:graphic>
      </p:graphicFrame>
      <p:graphicFrame>
        <p:nvGraphicFramePr>
          <p:cNvPr id="34" name="表格 10">
            <a:extLst>
              <a:ext uri="{FF2B5EF4-FFF2-40B4-BE49-F238E27FC236}">
                <a16:creationId xmlns:a16="http://schemas.microsoft.com/office/drawing/2014/main" id="{C8076787-DFF2-B3D2-1F71-D51F5BDD9AC3}"/>
              </a:ext>
            </a:extLst>
          </p:cNvPr>
          <p:cNvGraphicFramePr>
            <a:graphicFrameLocks noGrp="1"/>
          </p:cNvGraphicFramePr>
          <p:nvPr>
            <p:extLst>
              <p:ext uri="{D42A27DB-BD31-4B8C-83A1-F6EECF244321}">
                <p14:modId xmlns:p14="http://schemas.microsoft.com/office/powerpoint/2010/main" val="933750065"/>
              </p:ext>
            </p:extLst>
          </p:nvPr>
        </p:nvGraphicFramePr>
        <p:xfrm>
          <a:off x="7322362" y="5112302"/>
          <a:ext cx="925200" cy="238589"/>
        </p:xfrm>
        <a:graphic>
          <a:graphicData uri="http://schemas.openxmlformats.org/drawingml/2006/table">
            <a:tbl>
              <a:tblPr firstRow="1" bandRow="1">
                <a:tableStyleId>{2D5ABB26-0587-4C30-8999-92F81FD0307C}</a:tableStyleId>
              </a:tblPr>
              <a:tblGrid>
                <a:gridCol w="231300">
                  <a:extLst>
                    <a:ext uri="{9D8B030D-6E8A-4147-A177-3AD203B41FA5}">
                      <a16:colId xmlns:a16="http://schemas.microsoft.com/office/drawing/2014/main" val="20000"/>
                    </a:ext>
                  </a:extLst>
                </a:gridCol>
                <a:gridCol w="231300">
                  <a:extLst>
                    <a:ext uri="{9D8B030D-6E8A-4147-A177-3AD203B41FA5}">
                      <a16:colId xmlns:a16="http://schemas.microsoft.com/office/drawing/2014/main" val="20001"/>
                    </a:ext>
                  </a:extLst>
                </a:gridCol>
                <a:gridCol w="231300">
                  <a:extLst>
                    <a:ext uri="{9D8B030D-6E8A-4147-A177-3AD203B41FA5}">
                      <a16:colId xmlns:a16="http://schemas.microsoft.com/office/drawing/2014/main" val="20002"/>
                    </a:ext>
                  </a:extLst>
                </a:gridCol>
                <a:gridCol w="231300">
                  <a:extLst>
                    <a:ext uri="{9D8B030D-6E8A-4147-A177-3AD203B41FA5}">
                      <a16:colId xmlns:a16="http://schemas.microsoft.com/office/drawing/2014/main" val="20003"/>
                    </a:ext>
                  </a:extLst>
                </a:gridCol>
              </a:tblGrid>
              <a:tr h="238589">
                <a:tc>
                  <a:txBody>
                    <a:bodyPr/>
                    <a:lstStyle/>
                    <a:p>
                      <a:pPr algn="ctr">
                        <a:defRPr/>
                      </a:pPr>
                      <a:r>
                        <a:rPr lang="en-US" sz="1200">
                          <a:latin typeface="Times New Roman"/>
                          <a:cs typeface="Times New Roman"/>
                        </a:rPr>
                        <a:t>0</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0</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1</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6E7CCA09-4BF3-58AB-E8AC-4B99BEF444D4}"/>
                  </a:ext>
                </a:extLst>
              </p:cNvPr>
              <p:cNvSpPr txBox="1"/>
              <p:nvPr/>
            </p:nvSpPr>
            <p:spPr bwMode="auto">
              <a:xfrm>
                <a:off x="7003094" y="5704994"/>
                <a:ext cx="299324" cy="276999"/>
              </a:xfrm>
              <a:prstGeom prst="rect">
                <a:avLst/>
              </a:prstGeom>
              <a:noFill/>
            </p:spPr>
            <p:txBody>
              <a:bodyPr wrap="square" rtlCol="0">
                <a:spAutoFit/>
              </a:bodyPr>
              <a:lstStyle/>
              <a:p>
                <a:pPr>
                  <a:defRPr/>
                </a:pPr>
                <mc:AlternateContent>
                  <mc:Choice Requires="a14">
                    <a14:m>
                      <m:oMathPara xmlns:m="http://schemas.openxmlformats.org/officeDocument/2006/math">
                        <m:oMathParaPr>
                          <m:jc m:val="centerGroup"/>
                        </m:oMathParaPr>
                        <m:oMath xmlns:m="http://schemas.openxmlformats.org/officeDocument/2006/math">
                          <m:sSub>
                            <m:sSubPr>
                              <m:ctrlPr>
                                <a:rPr lang="en-US" sz="1200" b="0" i="1">
                                  <a:latin typeface="Cambria Math" panose="02040503050406030204" pitchFamily="18" charset="0"/>
                                  <a:ea typeface="Cambria Math"/>
                                  <a:cs typeface="Cambria Math"/>
                                </a:rPr>
                              </m:ctrlPr>
                            </m:sSubPr>
                            <m:e>
                              <m:r>
                                <a:rPr lang="en-US" sz="1200" b="0" i="1">
                                  <a:latin typeface="Cambria Math"/>
                                </a:rPr>
                                <m:t>𝜋</m:t>
                              </m:r>
                            </m:e>
                            <m:sub>
                              <m:r>
                                <a:rPr lang="en-US" sz="1200" b="0" i="1">
                                  <a:latin typeface="Cambria Math"/>
                                </a:rPr>
                                <m:t>𝑖</m:t>
                              </m:r>
                            </m:sub>
                          </m:sSub>
                        </m:oMath>
                      </m:oMathPara>
                    </a14:m>
                  </mc:Choice>
                  <mc:Fallback xmlns="" xmlns:w="http://schemas.openxmlformats.org/wordprocessingml/2006/main" xmlns:m="http://schemas.openxmlformats.org/officeDocument/2006/math"/>
                </mc:AlternateContent>
                <a:endParaRPr lang="zh-CN" sz="1200"/>
              </a:p>
            </p:txBody>
          </p:sp>
        </mc:Choice>
        <mc:Fallback xmlns="">
          <p:sp>
            <p:nvSpPr>
              <p:cNvPr id="35" name="文本框 34">
                <a:extLst>
                  <a:ext uri="{FF2B5EF4-FFF2-40B4-BE49-F238E27FC236}">
                    <a16:creationId xmlns:a16="http://schemas.microsoft.com/office/drawing/2014/main" id="{6E7CCA09-4BF3-58AB-E8AC-4B99BEF444D4}"/>
                  </a:ext>
                </a:extLst>
              </p:cNvPr>
              <p:cNvSpPr txBox="1">
                <a:spLocks noRot="1" noChangeAspect="1" noMove="1" noResize="1" noEditPoints="1" noAdjustHandles="1" noChangeArrowheads="1" noChangeShapeType="1" noTextEdit="1"/>
              </p:cNvSpPr>
              <p:nvPr/>
            </p:nvSpPr>
            <p:spPr bwMode="auto">
              <a:xfrm>
                <a:off x="7003094" y="5704994"/>
                <a:ext cx="299324"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D1107399-C495-9FF0-7439-C501C89E462E}"/>
                  </a:ext>
                </a:extLst>
              </p:cNvPr>
              <p:cNvSpPr txBox="1"/>
              <p:nvPr/>
            </p:nvSpPr>
            <p:spPr bwMode="auto">
              <a:xfrm>
                <a:off x="7003094" y="5093096"/>
                <a:ext cx="299324" cy="276999"/>
              </a:xfrm>
              <a:prstGeom prst="rect">
                <a:avLst/>
              </a:prstGeom>
              <a:noFill/>
            </p:spPr>
            <p:txBody>
              <a:bodyPr wrap="square" rtlCol="0">
                <a:spAutoFit/>
              </a:bodyPr>
              <a:lstStyle/>
              <a:p>
                <a:pPr>
                  <a:defRPr/>
                </a:pPr>
                <mc:AlternateContent>
                  <mc:Choice Requires="a14">
                    <a14:m>
                      <m:oMathPara xmlns:m="http://schemas.openxmlformats.org/officeDocument/2006/math">
                        <m:oMathParaPr>
                          <m:jc m:val="centerGroup"/>
                        </m:oMathParaPr>
                        <m:oMath xmlns:m="http://schemas.openxmlformats.org/officeDocument/2006/math">
                          <m:sSub>
                            <m:sSubPr>
                              <m:ctrlPr>
                                <a:rPr lang="en-US" sz="1200" b="0" i="1">
                                  <a:latin typeface="Cambria Math" panose="02040503050406030204" pitchFamily="18" charset="0"/>
                                  <a:ea typeface="Cambria Math"/>
                                  <a:cs typeface="Cambria Math"/>
                                </a:rPr>
                              </m:ctrlPr>
                            </m:sSubPr>
                            <m:e>
                              <m:r>
                                <m:rPr>
                                  <m:sty m:val="p"/>
                                </m:rPr>
                                <a:rPr lang="en-US" sz="1200" i="1">
                                  <a:latin typeface="Cambria Math"/>
                                </a:rPr>
                                <m:t>Z</m:t>
                              </m:r>
                            </m:e>
                            <m:sub>
                              <m:r>
                                <a:rPr lang="en-US" sz="1200" b="0" i="1">
                                  <a:latin typeface="Cambria Math"/>
                                </a:rPr>
                                <m:t>𝑖</m:t>
                              </m:r>
                            </m:sub>
                          </m:sSub>
                        </m:oMath>
                      </m:oMathPara>
                    </a14:m>
                  </mc:Choice>
                  <mc:Fallback xmlns="" xmlns:w="http://schemas.openxmlformats.org/wordprocessingml/2006/main" xmlns:m="http://schemas.openxmlformats.org/officeDocument/2006/math"/>
                </mc:AlternateContent>
                <a:endParaRPr lang="zh-CN" sz="1200"/>
              </a:p>
            </p:txBody>
          </p:sp>
        </mc:Choice>
        <mc:Fallback xmlns="">
          <p:sp>
            <p:nvSpPr>
              <p:cNvPr id="36" name="文本框 35">
                <a:extLst>
                  <a:ext uri="{FF2B5EF4-FFF2-40B4-BE49-F238E27FC236}">
                    <a16:creationId xmlns:a16="http://schemas.microsoft.com/office/drawing/2014/main" id="{D1107399-C495-9FF0-7439-C501C89E462E}"/>
                  </a:ext>
                </a:extLst>
              </p:cNvPr>
              <p:cNvSpPr txBox="1">
                <a:spLocks noRot="1" noChangeAspect="1" noMove="1" noResize="1" noEditPoints="1" noAdjustHandles="1" noChangeArrowheads="1" noChangeShapeType="1" noTextEdit="1"/>
              </p:cNvSpPr>
              <p:nvPr/>
            </p:nvSpPr>
            <p:spPr bwMode="auto">
              <a:xfrm>
                <a:off x="7003094" y="5093096"/>
                <a:ext cx="299324" cy="276999"/>
              </a:xfrm>
              <a:prstGeom prst="rect">
                <a:avLst/>
              </a:prstGeom>
              <a:blipFill>
                <a:blip r:embed="rId10"/>
                <a:stretch>
                  <a:fillRect/>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50F5ABCB-A863-E72D-431B-E83395D592CB}"/>
              </a:ext>
            </a:extLst>
          </p:cNvPr>
          <p:cNvSpPr txBox="1"/>
          <p:nvPr/>
        </p:nvSpPr>
        <p:spPr bwMode="auto">
          <a:xfrm>
            <a:off x="7533552" y="5420711"/>
            <a:ext cx="461665" cy="217367"/>
          </a:xfrm>
          <a:prstGeom prst="rect">
            <a:avLst/>
          </a:prstGeom>
          <a:noFill/>
        </p:spPr>
        <p:txBody>
          <a:bodyPr vert="eaVert" wrap="none" rtlCol="0">
            <a:spAutoFit/>
          </a:bodyPr>
          <a:lstStyle/>
          <a:p>
            <a:pPr>
              <a:defRPr/>
            </a:pPr>
            <a:r>
              <a:rPr lang="en-US">
                <a:latin typeface="Times New Roman"/>
                <a:cs typeface="Times New Roman"/>
              </a:rPr>
              <a:t>~</a:t>
            </a:r>
            <a:endParaRPr lang="zh-CN">
              <a:latin typeface="Times New Roman"/>
              <a:cs typeface="Times New Roman"/>
            </a:endParaRPr>
          </a:p>
        </p:txBody>
      </p:sp>
      <p:graphicFrame>
        <p:nvGraphicFramePr>
          <p:cNvPr id="38" name="表格 10">
            <a:extLst>
              <a:ext uri="{FF2B5EF4-FFF2-40B4-BE49-F238E27FC236}">
                <a16:creationId xmlns:a16="http://schemas.microsoft.com/office/drawing/2014/main" id="{4A4543D9-065D-CF6D-98D8-9EF691706AD7}"/>
              </a:ext>
            </a:extLst>
          </p:cNvPr>
          <p:cNvGraphicFramePr>
            <a:graphicFrameLocks noGrp="1"/>
          </p:cNvGraphicFramePr>
          <p:nvPr>
            <p:extLst>
              <p:ext uri="{D42A27DB-BD31-4B8C-83A1-F6EECF244321}">
                <p14:modId xmlns:p14="http://schemas.microsoft.com/office/powerpoint/2010/main" val="3453805015"/>
              </p:ext>
            </p:extLst>
          </p:nvPr>
        </p:nvGraphicFramePr>
        <p:xfrm>
          <a:off x="8617064" y="5554488"/>
          <a:ext cx="2634612" cy="426990"/>
        </p:xfrm>
        <a:graphic>
          <a:graphicData uri="http://schemas.openxmlformats.org/drawingml/2006/table">
            <a:tbl>
              <a:tblPr firstRow="1" bandRow="1">
                <a:tableStyleId>{2D5ABB26-0587-4C30-8999-92F81FD0307C}</a:tableStyleId>
              </a:tblPr>
              <a:tblGrid>
                <a:gridCol w="658653">
                  <a:extLst>
                    <a:ext uri="{9D8B030D-6E8A-4147-A177-3AD203B41FA5}">
                      <a16:colId xmlns:a16="http://schemas.microsoft.com/office/drawing/2014/main" val="20000"/>
                    </a:ext>
                  </a:extLst>
                </a:gridCol>
                <a:gridCol w="658653">
                  <a:extLst>
                    <a:ext uri="{9D8B030D-6E8A-4147-A177-3AD203B41FA5}">
                      <a16:colId xmlns:a16="http://schemas.microsoft.com/office/drawing/2014/main" val="20001"/>
                    </a:ext>
                  </a:extLst>
                </a:gridCol>
                <a:gridCol w="658653">
                  <a:extLst>
                    <a:ext uri="{9D8B030D-6E8A-4147-A177-3AD203B41FA5}">
                      <a16:colId xmlns:a16="http://schemas.microsoft.com/office/drawing/2014/main" val="20002"/>
                    </a:ext>
                  </a:extLst>
                </a:gridCol>
                <a:gridCol w="658653">
                  <a:extLst>
                    <a:ext uri="{9D8B030D-6E8A-4147-A177-3AD203B41FA5}">
                      <a16:colId xmlns:a16="http://schemas.microsoft.com/office/drawing/2014/main" val="20003"/>
                    </a:ext>
                  </a:extLst>
                </a:gridCol>
              </a:tblGrid>
              <a:tr h="426990">
                <a:tc>
                  <a:txBody>
                    <a:bodyPr/>
                    <a:lstStyle/>
                    <a:p>
                      <a:pPr algn="ctr">
                        <a:defRPr/>
                      </a:pPr>
                      <a:r>
                        <a:rPr lang="en-US" sz="1200">
                          <a:latin typeface="Times New Roman"/>
                          <a:cs typeface="Times New Roman"/>
                        </a:rPr>
                        <a:t>Model 1’s</a:t>
                      </a:r>
                      <a:endParaRPr/>
                    </a:p>
                    <a:p>
                      <a:pPr algn="ctr">
                        <a:defRPr/>
                      </a:pPr>
                      <a:r>
                        <a:rPr lang="en-US" sz="1200">
                          <a:latin typeface="Times New Roman"/>
                          <a:cs typeface="Times New Roman"/>
                        </a:rPr>
                        <a:t>output</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Model 2’s output</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1200">
                          <a:latin typeface="Times New Roman"/>
                          <a:cs typeface="Times New Roman"/>
                        </a:rPr>
                        <a:t>Model H’s output</a:t>
                      </a:r>
                      <a:endParaRPr lang="zh-CN" sz="1200">
                        <a:latin typeface="Times New Roman"/>
                        <a:cs typeface="Times New Roman"/>
                      </a:endParaRPr>
                    </a:p>
                  </a:txBody>
                  <a:tcPr marL="0" marR="0" marT="0" marB="0" anchor="ctr">
                    <a:lnL w="12700" algn="ctr">
                      <a:solidFill>
                        <a:schemeClr val="tx1"/>
                      </a:solidFill>
                    </a:lnL>
                    <a:lnR w="12700" algn="ctr">
                      <a:solidFill>
                        <a:schemeClr val="tx1"/>
                      </a:solidFill>
                    </a:lnR>
                    <a:lnT w="12700" algn="ctr">
                      <a:solidFill>
                        <a:schemeClr val="tx1"/>
                      </a:solidFill>
                    </a:lnT>
                    <a:lnB w="12700" algn="ctr">
                      <a:solidFill>
                        <a:schemeClr val="tx1"/>
                      </a:solidFill>
                    </a:lnB>
                  </a:tcPr>
                </a:tc>
                <a:extLst>
                  <a:ext uri="{0D108BD9-81ED-4DB2-BD59-A6C34878D82A}">
                    <a16:rowId xmlns:a16="http://schemas.microsoft.com/office/drawing/2014/main" val="10000"/>
                  </a:ext>
                </a:extLst>
              </a:tr>
            </a:tbl>
          </a:graphicData>
        </a:graphic>
      </p:graphicFrame>
      <p:cxnSp>
        <p:nvCxnSpPr>
          <p:cNvPr id="39" name="连接符: 曲线 38">
            <a:extLst>
              <a:ext uri="{FF2B5EF4-FFF2-40B4-BE49-F238E27FC236}">
                <a16:creationId xmlns:a16="http://schemas.microsoft.com/office/drawing/2014/main" id="{948DBF8D-6092-DE7F-F1F2-464E53C0FB38}"/>
              </a:ext>
            </a:extLst>
          </p:cNvPr>
          <p:cNvCxnSpPr>
            <a:stCxn id="34" idx="0"/>
            <a:endCxn id="38" idx="0"/>
          </p:cNvCxnSpPr>
          <p:nvPr/>
        </p:nvCxnSpPr>
        <p:spPr bwMode="auto">
          <a:xfrm rot="16199999" flipH="1">
            <a:off x="8638573" y="4258691"/>
            <a:ext cx="442186" cy="2149408"/>
          </a:xfrm>
          <a:prstGeom prst="curvedConnector3">
            <a:avLst>
              <a:gd name="adj1" fmla="val -24413"/>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829142D2-D8C9-3294-9D27-D5F3CA15253C}"/>
              </a:ext>
            </a:extLst>
          </p:cNvPr>
          <p:cNvSpPr txBox="1"/>
          <p:nvPr/>
        </p:nvSpPr>
        <p:spPr bwMode="auto">
          <a:xfrm>
            <a:off x="8971024" y="4861262"/>
            <a:ext cx="2317752" cy="523220"/>
          </a:xfrm>
          <a:prstGeom prst="rect">
            <a:avLst/>
          </a:prstGeom>
          <a:noFill/>
        </p:spPr>
        <p:txBody>
          <a:bodyPr wrap="square" rtlCol="0">
            <a:spAutoFit/>
          </a:bodyPr>
          <a:lstStyle/>
          <a:p>
            <a:pPr>
              <a:defRPr/>
            </a:pPr>
            <a:r>
              <a:rPr lang="en-US" sz="1400" dirty="0">
                <a:solidFill>
                  <a:srgbClr val="08457E"/>
                </a:solidFill>
                <a:latin typeface="Cascadia Code" panose="020B0609020000020004" pitchFamily="49" charset="0"/>
                <a:ea typeface="Cascadia Code" panose="020B0609020000020004" pitchFamily="49" charset="0"/>
                <a:cs typeface="Cascadia Code" panose="020B0609020000020004" pitchFamily="49" charset="0"/>
              </a:rPr>
              <a:t>Which model’s output is better?</a:t>
            </a:r>
            <a:endParaRPr lang="zh-CN" sz="1400" dirty="0">
              <a:solidFill>
                <a:srgbClr val="08457E"/>
              </a:solidFill>
              <a:latin typeface="Cascadia Code" panose="020B0609020000020004" pitchFamily="49" charset="0"/>
              <a:cs typeface="Cascadia Code" panose="020B0609020000020004" pitchFamily="49" charset="0"/>
            </a:endParaRPr>
          </a:p>
        </p:txBody>
      </p:sp>
      <p:sp>
        <p:nvSpPr>
          <p:cNvPr id="41" name="矩形 40">
            <a:extLst>
              <a:ext uri="{FF2B5EF4-FFF2-40B4-BE49-F238E27FC236}">
                <a16:creationId xmlns:a16="http://schemas.microsoft.com/office/drawing/2014/main" id="{7C7FAFAC-55C8-F7B0-0B0C-7A8D19F4C197}"/>
              </a:ext>
            </a:extLst>
          </p:cNvPr>
          <p:cNvSpPr/>
          <p:nvPr/>
        </p:nvSpPr>
        <p:spPr bwMode="auto">
          <a:xfrm>
            <a:off x="7055456" y="4991894"/>
            <a:ext cx="1295855" cy="1082849"/>
          </a:xfrm>
          <a:prstGeom prst="rect">
            <a:avLst/>
          </a:prstGeom>
          <a:noFill/>
          <a:ln w="12700">
            <a:solidFill>
              <a:srgbClr val="0845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p>
        </p:txBody>
      </p:sp>
      <p:sp>
        <p:nvSpPr>
          <p:cNvPr id="46" name="箭头: 右 45">
            <a:extLst>
              <a:ext uri="{FF2B5EF4-FFF2-40B4-BE49-F238E27FC236}">
                <a16:creationId xmlns:a16="http://schemas.microsoft.com/office/drawing/2014/main" id="{D2DFF071-5B94-9671-9BCE-FA3C22851539}"/>
              </a:ext>
            </a:extLst>
          </p:cNvPr>
          <p:cNvSpPr/>
          <p:nvPr/>
        </p:nvSpPr>
        <p:spPr>
          <a:xfrm>
            <a:off x="5384482" y="4385123"/>
            <a:ext cx="978408" cy="484632"/>
          </a:xfrm>
          <a:prstGeom prst="rightArrow">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0D21DFE-6E89-9A9D-A26B-1E2EDF75B497}"/>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268B588-8EAB-92A5-4327-2D46A260BD2D}"/>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12" name="文本框 11">
            <a:extLst>
              <a:ext uri="{FF2B5EF4-FFF2-40B4-BE49-F238E27FC236}">
                <a16:creationId xmlns:a16="http://schemas.microsoft.com/office/drawing/2014/main" id="{0108E268-2F0F-8F9B-60AB-0F2F6CA1055F}"/>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13" name="文本框 12">
            <a:extLst>
              <a:ext uri="{FF2B5EF4-FFF2-40B4-BE49-F238E27FC236}">
                <a16:creationId xmlns:a16="http://schemas.microsoft.com/office/drawing/2014/main" id="{7EF5D09E-E33C-26CE-A1A9-C86D497EDB58}"/>
              </a:ext>
            </a:extLst>
          </p:cNvPr>
          <p:cNvSpPr txBox="1"/>
          <p:nvPr/>
        </p:nvSpPr>
        <p:spPr>
          <a:xfrm>
            <a:off x="11766884" y="6504573"/>
            <a:ext cx="425116"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12</a:t>
            </a:r>
            <a:endParaRPr lang="zh-CN" altLang="en-US" sz="1600" dirty="0">
              <a:latin typeface="Cascadia Code" panose="020B0609020000020004" pitchFamily="49" charset="0"/>
              <a:cs typeface="Cascadia Code" panose="020B0609020000020004" pitchFamily="49" charset="0"/>
            </a:endParaRPr>
          </a:p>
        </p:txBody>
      </p:sp>
      <p:sp>
        <p:nvSpPr>
          <p:cNvPr id="14" name="矩形 13">
            <a:extLst>
              <a:ext uri="{FF2B5EF4-FFF2-40B4-BE49-F238E27FC236}">
                <a16:creationId xmlns:a16="http://schemas.microsoft.com/office/drawing/2014/main" id="{703705EF-600C-B884-1ED7-CD5CEC0DA2C0}"/>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80B840D-50A9-0CA1-7CCD-B6470461D244}"/>
              </a:ext>
            </a:extLst>
          </p:cNvPr>
          <p:cNvSpPr/>
          <p:nvPr/>
        </p:nvSpPr>
        <p:spPr>
          <a:xfrm>
            <a:off x="4135120" y="-3"/>
            <a:ext cx="4135120" cy="68167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35FB1F7-D6EE-21FB-5A55-0492F61AC25F}"/>
              </a:ext>
            </a:extLst>
          </p:cNvPr>
          <p:cNvSpPr txBox="1"/>
          <p:nvPr/>
        </p:nvSpPr>
        <p:spPr>
          <a:xfrm>
            <a:off x="1169410" y="110003"/>
            <a:ext cx="1988045"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latin typeface="Cascadia Code" panose="020B0609020000020004" pitchFamily="49" charset="0"/>
              <a:cs typeface="Cascadia Code" panose="020B0609020000020004" pitchFamily="49" charset="0"/>
            </a:endParaRPr>
          </a:p>
        </p:txBody>
      </p:sp>
      <p:sp>
        <p:nvSpPr>
          <p:cNvPr id="17" name="文本框 16">
            <a:extLst>
              <a:ext uri="{FF2B5EF4-FFF2-40B4-BE49-F238E27FC236}">
                <a16:creationId xmlns:a16="http://schemas.microsoft.com/office/drawing/2014/main" id="{200C27F3-C723-BE61-0355-5995099103D6}"/>
              </a:ext>
            </a:extLst>
          </p:cNvPr>
          <p:cNvSpPr txBox="1"/>
          <p:nvPr/>
        </p:nvSpPr>
        <p:spPr>
          <a:xfrm>
            <a:off x="5011408" y="112711"/>
            <a:ext cx="2169184" cy="461665"/>
          </a:xfrm>
          <a:prstGeom prst="rect">
            <a:avLst/>
          </a:prstGeom>
          <a:noFill/>
        </p:spPr>
        <p:txBody>
          <a:bodyPr wrap="none" rtlCol="0">
            <a:spAutoFit/>
          </a:bodyPr>
          <a:lstStyle/>
          <a:p>
            <a:r>
              <a:rPr lang="en-US" altLang="zh-CN"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solidFill>
                <a:schemeClr val="bg1"/>
              </a:solidFill>
              <a:latin typeface="Cascadia Code" panose="020B0609020000020004" pitchFamily="49" charset="0"/>
              <a:cs typeface="Cascadia Code" panose="020B0609020000020004" pitchFamily="49" charset="0"/>
            </a:endParaRPr>
          </a:p>
        </p:txBody>
      </p:sp>
      <p:sp>
        <p:nvSpPr>
          <p:cNvPr id="18" name="文本框 17">
            <a:extLst>
              <a:ext uri="{FF2B5EF4-FFF2-40B4-BE49-F238E27FC236}">
                <a16:creationId xmlns:a16="http://schemas.microsoft.com/office/drawing/2014/main" id="{0555A99A-2964-CE16-4BE3-87D1FA90B0E5}"/>
              </a:ext>
            </a:extLst>
          </p:cNvPr>
          <p:cNvSpPr txBox="1"/>
          <p:nvPr/>
        </p:nvSpPr>
        <p:spPr>
          <a:xfrm>
            <a:off x="9034545" y="110003"/>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latin typeface="Cascadia Code" panose="020B0609020000020004" pitchFamily="49" charset="0"/>
              <a:cs typeface="Cascadia Code" panose="020B0609020000020004" pitchFamily="49" charset="0"/>
            </a:endParaRPr>
          </a:p>
        </p:txBody>
      </p:sp>
      <p:sp>
        <p:nvSpPr>
          <p:cNvPr id="19" name="文本框 18">
            <a:extLst>
              <a:ext uri="{FF2B5EF4-FFF2-40B4-BE49-F238E27FC236}">
                <a16:creationId xmlns:a16="http://schemas.microsoft.com/office/drawing/2014/main" id="{55E6B4D9-CE8A-0C6D-384B-D1DDDDF0655A}"/>
              </a:ext>
            </a:extLst>
          </p:cNvPr>
          <p:cNvSpPr txBox="1"/>
          <p:nvPr/>
        </p:nvSpPr>
        <p:spPr>
          <a:xfrm>
            <a:off x="202564" y="864023"/>
            <a:ext cx="10363836" cy="584775"/>
          </a:xfrm>
          <a:prstGeom prst="rect">
            <a:avLst/>
          </a:prstGeom>
          <a:noFill/>
        </p:spPr>
        <p:txBody>
          <a:bodyPr wrap="square" rtlCol="0">
            <a:spAutoFit/>
          </a:bodyPr>
          <a:lstStyle/>
          <a:p>
            <a:pPr marL="457200" indent="-457200">
              <a:buFont typeface="Wingdings" panose="05000000000000000000" pitchFamily="2" charset="2"/>
              <a:buChar char="n"/>
            </a:pPr>
            <a:r>
              <a:rPr lang="en-US" altLang="zh-CN" sz="3200" dirty="0">
                <a:latin typeface="Cascadia Code" panose="020B0609020000020004" pitchFamily="49" charset="0"/>
                <a:ea typeface="Cascadia Code" panose="020B0609020000020004" pitchFamily="49" charset="0"/>
                <a:cs typeface="Cascadia Code" panose="020B0609020000020004" pitchFamily="49" charset="0"/>
              </a:rPr>
              <a:t>Reparameterization</a:t>
            </a:r>
          </a:p>
        </p:txBody>
      </p:sp>
      <p:sp>
        <p:nvSpPr>
          <p:cNvPr id="2" name="文本框 1">
            <a:extLst>
              <a:ext uri="{FF2B5EF4-FFF2-40B4-BE49-F238E27FC236}">
                <a16:creationId xmlns:a16="http://schemas.microsoft.com/office/drawing/2014/main" id="{2391B651-DD3F-4D45-5E68-B61E63339A57}"/>
              </a:ext>
            </a:extLst>
          </p:cNvPr>
          <p:cNvSpPr txBox="1"/>
          <p:nvPr/>
        </p:nvSpPr>
        <p:spPr>
          <a:xfrm>
            <a:off x="400604" y="1676447"/>
            <a:ext cx="6678563"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Cascadia Code SemiLight" panose="020B0609020000020004" pitchFamily="49" charset="0"/>
                <a:ea typeface="Cascadia Code SemiLight" panose="020B0609020000020004" pitchFamily="49" charset="0"/>
                <a:cs typeface="Cascadia Code SemiLight" panose="020B0609020000020004" pitchFamily="49" charset="0"/>
              </a:rPr>
              <a:t>Continuous Distribution</a:t>
            </a:r>
          </a:p>
        </p:txBody>
      </p:sp>
      <p:sp>
        <p:nvSpPr>
          <p:cNvPr id="3" name="文本框 2">
            <a:extLst>
              <a:ext uri="{FF2B5EF4-FFF2-40B4-BE49-F238E27FC236}">
                <a16:creationId xmlns:a16="http://schemas.microsoft.com/office/drawing/2014/main" id="{48200050-C914-823C-F7AA-D020AB7A2E96}"/>
              </a:ext>
            </a:extLst>
          </p:cNvPr>
          <p:cNvSpPr txBox="1"/>
          <p:nvPr/>
        </p:nvSpPr>
        <p:spPr>
          <a:xfrm>
            <a:off x="702046" y="2360873"/>
            <a:ext cx="10526488" cy="369332"/>
          </a:xfrm>
          <a:prstGeom prst="rect">
            <a:avLst/>
          </a:prstGeom>
          <a:noFill/>
        </p:spPr>
        <p:txBody>
          <a:bodyPr wrap="square" rtlCol="0">
            <a:spAutoFit/>
          </a:bodyPr>
          <a:lstStyle/>
          <a:p>
            <a:pPr algn="just"/>
            <a:r>
              <a:rPr lang="en-US" altLang="zh-CN" dirty="0">
                <a:latin typeface="Arial" panose="020B0604020202020204" pitchFamily="34" charset="0"/>
                <a:cs typeface="Arial" panose="020B0604020202020204" pitchFamily="34" charset="0"/>
              </a:rPr>
              <a:t>The sampling process is usually undifferentiable</a:t>
            </a:r>
            <a:endParaRPr lang="zh-CN" altLang="en-US"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91ED31B2-7A32-683B-6AF2-DAD104F999FB}"/>
              </a:ext>
            </a:extLst>
          </p:cNvPr>
          <p:cNvSpPr txBox="1"/>
          <p:nvPr/>
        </p:nvSpPr>
        <p:spPr>
          <a:xfrm>
            <a:off x="702046" y="4007997"/>
            <a:ext cx="10526488" cy="646331"/>
          </a:xfrm>
          <a:prstGeom prst="rect">
            <a:avLst/>
          </a:prstGeom>
          <a:noFill/>
        </p:spPr>
        <p:txBody>
          <a:bodyPr wrap="square" rtlCol="0">
            <a:spAutoFit/>
          </a:bodyPr>
          <a:lstStyle/>
          <a:p>
            <a:pPr algn="just"/>
            <a:r>
              <a:rPr lang="en-US" altLang="zh-CN" dirty="0">
                <a:latin typeface="Arial" panose="020B0604020202020204" pitchFamily="34" charset="0"/>
                <a:cs typeface="Arial" panose="020B0604020202020204" pitchFamily="34" charset="0"/>
              </a:rPr>
              <a:t>We can replace the random source with a parameter-free distribution, thereby separating randomness from the original distribution</a:t>
            </a:r>
            <a:endParaRPr lang="zh-CN" altLang="en-US" dirty="0">
              <a:latin typeface="Arial" panose="020B0604020202020204" pitchFamily="34" charset="0"/>
              <a:cs typeface="Arial" panose="020B0604020202020204" pitchFamily="34" charset="0"/>
            </a:endParaRPr>
          </a:p>
        </p:txBody>
      </p:sp>
      <p:pic>
        <p:nvPicPr>
          <p:cNvPr id="26" name="图片 25">
            <a:extLst>
              <a:ext uri="{FF2B5EF4-FFF2-40B4-BE49-F238E27FC236}">
                <a16:creationId xmlns:a16="http://schemas.microsoft.com/office/drawing/2014/main" id="{8778AA6A-F156-CFE1-8811-E3A33278ABCD}"/>
              </a:ext>
            </a:extLst>
          </p:cNvPr>
          <p:cNvPicPr>
            <a:picLocks noChangeAspect="1"/>
          </p:cNvPicPr>
          <p:nvPr/>
        </p:nvPicPr>
        <p:blipFill>
          <a:blip r:embed="rId4"/>
          <a:stretch>
            <a:fillRect/>
          </a:stretch>
        </p:blipFill>
        <p:spPr>
          <a:xfrm>
            <a:off x="5055393" y="3013301"/>
            <a:ext cx="2338559" cy="618819"/>
          </a:xfrm>
          <a:prstGeom prst="rect">
            <a:avLst/>
          </a:prstGeom>
        </p:spPr>
      </p:pic>
      <p:pic>
        <p:nvPicPr>
          <p:cNvPr id="28" name="图片 27">
            <a:extLst>
              <a:ext uri="{FF2B5EF4-FFF2-40B4-BE49-F238E27FC236}">
                <a16:creationId xmlns:a16="http://schemas.microsoft.com/office/drawing/2014/main" id="{826840FF-A7F4-37FD-2E00-EDD6ADE89CF9}"/>
              </a:ext>
            </a:extLst>
          </p:cNvPr>
          <p:cNvPicPr>
            <a:picLocks noChangeAspect="1"/>
          </p:cNvPicPr>
          <p:nvPr/>
        </p:nvPicPr>
        <p:blipFill>
          <a:blip r:embed="rId5"/>
          <a:stretch>
            <a:fillRect/>
          </a:stretch>
        </p:blipFill>
        <p:spPr>
          <a:xfrm>
            <a:off x="3171577" y="5109920"/>
            <a:ext cx="5862968" cy="612655"/>
          </a:xfrm>
          <a:prstGeom prst="rect">
            <a:avLst/>
          </a:prstGeom>
        </p:spPr>
      </p:pic>
    </p:spTree>
    <p:custDataLst>
      <p:tags r:id="rId1"/>
    </p:custDataLst>
    <p:extLst>
      <p:ext uri="{BB962C8B-B14F-4D97-AF65-F5344CB8AC3E}">
        <p14:creationId xmlns:p14="http://schemas.microsoft.com/office/powerpoint/2010/main" val="1685884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0D21DFE-6E89-9A9D-A26B-1E2EDF75B497}"/>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268B588-8EAB-92A5-4327-2D46A260BD2D}"/>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12" name="文本框 11">
            <a:extLst>
              <a:ext uri="{FF2B5EF4-FFF2-40B4-BE49-F238E27FC236}">
                <a16:creationId xmlns:a16="http://schemas.microsoft.com/office/drawing/2014/main" id="{0108E268-2F0F-8F9B-60AB-0F2F6CA1055F}"/>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13" name="文本框 12">
            <a:extLst>
              <a:ext uri="{FF2B5EF4-FFF2-40B4-BE49-F238E27FC236}">
                <a16:creationId xmlns:a16="http://schemas.microsoft.com/office/drawing/2014/main" id="{7EF5D09E-E33C-26CE-A1A9-C86D497EDB58}"/>
              </a:ext>
            </a:extLst>
          </p:cNvPr>
          <p:cNvSpPr txBox="1"/>
          <p:nvPr/>
        </p:nvSpPr>
        <p:spPr>
          <a:xfrm>
            <a:off x="11766884" y="6504573"/>
            <a:ext cx="425116"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13</a:t>
            </a:r>
            <a:endParaRPr lang="zh-CN" altLang="en-US" sz="1600" dirty="0">
              <a:latin typeface="Cascadia Code" panose="020B0609020000020004" pitchFamily="49" charset="0"/>
              <a:cs typeface="Cascadia Code" panose="020B0609020000020004" pitchFamily="49" charset="0"/>
            </a:endParaRPr>
          </a:p>
        </p:txBody>
      </p:sp>
      <p:sp>
        <p:nvSpPr>
          <p:cNvPr id="14" name="矩形 13">
            <a:extLst>
              <a:ext uri="{FF2B5EF4-FFF2-40B4-BE49-F238E27FC236}">
                <a16:creationId xmlns:a16="http://schemas.microsoft.com/office/drawing/2014/main" id="{703705EF-600C-B884-1ED7-CD5CEC0DA2C0}"/>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80B840D-50A9-0CA1-7CCD-B6470461D244}"/>
              </a:ext>
            </a:extLst>
          </p:cNvPr>
          <p:cNvSpPr/>
          <p:nvPr/>
        </p:nvSpPr>
        <p:spPr>
          <a:xfrm>
            <a:off x="4135120" y="-3"/>
            <a:ext cx="4135120" cy="68167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35FB1F7-D6EE-21FB-5A55-0492F61AC25F}"/>
              </a:ext>
            </a:extLst>
          </p:cNvPr>
          <p:cNvSpPr txBox="1"/>
          <p:nvPr/>
        </p:nvSpPr>
        <p:spPr>
          <a:xfrm>
            <a:off x="1169410" y="110003"/>
            <a:ext cx="1988045"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latin typeface="Cascadia Code" panose="020B0609020000020004" pitchFamily="49" charset="0"/>
              <a:cs typeface="Cascadia Code" panose="020B0609020000020004" pitchFamily="49" charset="0"/>
            </a:endParaRPr>
          </a:p>
        </p:txBody>
      </p:sp>
      <p:sp>
        <p:nvSpPr>
          <p:cNvPr id="17" name="文本框 16">
            <a:extLst>
              <a:ext uri="{FF2B5EF4-FFF2-40B4-BE49-F238E27FC236}">
                <a16:creationId xmlns:a16="http://schemas.microsoft.com/office/drawing/2014/main" id="{200C27F3-C723-BE61-0355-5995099103D6}"/>
              </a:ext>
            </a:extLst>
          </p:cNvPr>
          <p:cNvSpPr txBox="1"/>
          <p:nvPr/>
        </p:nvSpPr>
        <p:spPr>
          <a:xfrm>
            <a:off x="5011408" y="112711"/>
            <a:ext cx="2169184" cy="461665"/>
          </a:xfrm>
          <a:prstGeom prst="rect">
            <a:avLst/>
          </a:prstGeom>
          <a:noFill/>
        </p:spPr>
        <p:txBody>
          <a:bodyPr wrap="none" rtlCol="0">
            <a:spAutoFit/>
          </a:bodyPr>
          <a:lstStyle/>
          <a:p>
            <a:r>
              <a:rPr lang="en-US" altLang="zh-CN"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solidFill>
                <a:schemeClr val="bg1"/>
              </a:solidFill>
              <a:latin typeface="Cascadia Code" panose="020B0609020000020004" pitchFamily="49" charset="0"/>
              <a:cs typeface="Cascadia Code" panose="020B0609020000020004" pitchFamily="49" charset="0"/>
            </a:endParaRPr>
          </a:p>
        </p:txBody>
      </p:sp>
      <p:sp>
        <p:nvSpPr>
          <p:cNvPr id="18" name="文本框 17">
            <a:extLst>
              <a:ext uri="{FF2B5EF4-FFF2-40B4-BE49-F238E27FC236}">
                <a16:creationId xmlns:a16="http://schemas.microsoft.com/office/drawing/2014/main" id="{0555A99A-2964-CE16-4BE3-87D1FA90B0E5}"/>
              </a:ext>
            </a:extLst>
          </p:cNvPr>
          <p:cNvSpPr txBox="1"/>
          <p:nvPr/>
        </p:nvSpPr>
        <p:spPr>
          <a:xfrm>
            <a:off x="9034545" y="110003"/>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latin typeface="Cascadia Code" panose="020B0609020000020004" pitchFamily="49" charset="0"/>
              <a:cs typeface="Cascadia Code" panose="020B0609020000020004" pitchFamily="49" charset="0"/>
            </a:endParaRPr>
          </a:p>
        </p:txBody>
      </p:sp>
      <p:sp>
        <p:nvSpPr>
          <p:cNvPr id="19" name="文本框 18">
            <a:extLst>
              <a:ext uri="{FF2B5EF4-FFF2-40B4-BE49-F238E27FC236}">
                <a16:creationId xmlns:a16="http://schemas.microsoft.com/office/drawing/2014/main" id="{55E6B4D9-CE8A-0C6D-384B-D1DDDDF0655A}"/>
              </a:ext>
            </a:extLst>
          </p:cNvPr>
          <p:cNvSpPr txBox="1"/>
          <p:nvPr/>
        </p:nvSpPr>
        <p:spPr>
          <a:xfrm>
            <a:off x="202564" y="864023"/>
            <a:ext cx="10363836" cy="584775"/>
          </a:xfrm>
          <a:prstGeom prst="rect">
            <a:avLst/>
          </a:prstGeom>
          <a:noFill/>
        </p:spPr>
        <p:txBody>
          <a:bodyPr wrap="square" rtlCol="0">
            <a:spAutoFit/>
          </a:bodyPr>
          <a:lstStyle/>
          <a:p>
            <a:pPr marL="457200" indent="-457200">
              <a:buFont typeface="Wingdings" panose="05000000000000000000" pitchFamily="2" charset="2"/>
              <a:buChar char="n"/>
            </a:pPr>
            <a:r>
              <a:rPr lang="en-US" altLang="zh-CN" sz="3200" dirty="0">
                <a:latin typeface="Cascadia Code" panose="020B0609020000020004" pitchFamily="49" charset="0"/>
                <a:ea typeface="Cascadia Code" panose="020B0609020000020004" pitchFamily="49" charset="0"/>
                <a:cs typeface="Cascadia Code" panose="020B0609020000020004" pitchFamily="49" charset="0"/>
              </a:rPr>
              <a:t>Reparameterization</a:t>
            </a:r>
          </a:p>
        </p:txBody>
      </p:sp>
      <p:sp>
        <p:nvSpPr>
          <p:cNvPr id="2" name="文本框 1">
            <a:extLst>
              <a:ext uri="{FF2B5EF4-FFF2-40B4-BE49-F238E27FC236}">
                <a16:creationId xmlns:a16="http://schemas.microsoft.com/office/drawing/2014/main" id="{2391B651-DD3F-4D45-5E68-B61E63339A57}"/>
              </a:ext>
            </a:extLst>
          </p:cNvPr>
          <p:cNvSpPr txBox="1"/>
          <p:nvPr/>
        </p:nvSpPr>
        <p:spPr>
          <a:xfrm>
            <a:off x="400604" y="1676447"/>
            <a:ext cx="6678563"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Cascadia Code SemiLight" panose="020B0609020000020004" pitchFamily="49" charset="0"/>
                <a:ea typeface="Cascadia Code SemiLight" panose="020B0609020000020004" pitchFamily="49" charset="0"/>
                <a:cs typeface="Cascadia Code SemiLight" panose="020B0609020000020004" pitchFamily="49" charset="0"/>
              </a:rPr>
              <a:t>Discrete Distribution</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80CA4C1-E709-98A8-D043-60D62D741793}"/>
                  </a:ext>
                </a:extLst>
              </p:cNvPr>
              <p:cNvSpPr txBox="1"/>
              <p:nvPr/>
            </p:nvSpPr>
            <p:spPr>
              <a:xfrm>
                <a:off x="781956" y="2326778"/>
                <a:ext cx="10526488" cy="646331"/>
              </a:xfrm>
              <a:prstGeom prst="rect">
                <a:avLst/>
              </a:prstGeom>
              <a:noFill/>
            </p:spPr>
            <p:txBody>
              <a:bodyPr wrap="square" rtlCol="0">
                <a:spAutoFit/>
              </a:bodyPr>
              <a:lstStyle/>
              <a:p>
                <a:pPr algn="just"/>
                <a:r>
                  <a:rPr lang="en-US" altLang="zh-CN" dirty="0">
                    <a:latin typeface="Arial" panose="020B0604020202020204" pitchFamily="34" charset="0"/>
                    <a:cs typeface="Arial" panose="020B0604020202020204" pitchFamily="34" charset="0"/>
                  </a:rPr>
                  <a:t>Assuming the probability of each category is </a:t>
                </a:r>
                <a14:m>
                  <m:oMath xmlns:m="http://schemas.openxmlformats.org/officeDocument/2006/math">
                    <m:sSub>
                      <m:sSubPr>
                        <m:ctrlPr>
                          <a:rPr lang="en-US" altLang="zh-CN" b="0"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𝑝</m:t>
                        </m:r>
                      </m:e>
                      <m:sub>
                        <m:r>
                          <a:rPr lang="en-US" altLang="zh-CN" b="0" i="1" smtClean="0">
                            <a:latin typeface="Cambria Math" panose="02040503050406030204" pitchFamily="18" charset="0"/>
                            <a:cs typeface="Arial" panose="020B0604020202020204" pitchFamily="34" charset="0"/>
                          </a:rPr>
                          <m:t>1</m:t>
                        </m:r>
                      </m:sub>
                    </m:sSub>
                    <m:r>
                      <a:rPr lang="en-US" altLang="zh-CN" b="0" i="1" smtClean="0">
                        <a:latin typeface="Cambria Math" panose="02040503050406030204" pitchFamily="18" charset="0"/>
                        <a:cs typeface="Arial" panose="020B0604020202020204" pitchFamily="34" charset="0"/>
                      </a:rPr>
                      <m:t>,</m:t>
                    </m:r>
                    <m:sSub>
                      <m:sSubPr>
                        <m:ctrlPr>
                          <a:rPr lang="en-US" altLang="zh-CN" b="0"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𝑝</m:t>
                        </m:r>
                      </m:e>
                      <m:sub>
                        <m:r>
                          <a:rPr lang="en-US" altLang="zh-CN" b="0" i="1" smtClean="0">
                            <a:latin typeface="Cambria Math" panose="02040503050406030204" pitchFamily="18" charset="0"/>
                            <a:cs typeface="Arial" panose="020B0604020202020204" pitchFamily="34" charset="0"/>
                          </a:rPr>
                          <m:t>2</m:t>
                        </m:r>
                      </m:sub>
                    </m:sSub>
                    <m:r>
                      <a:rPr lang="en-US" altLang="zh-CN" b="0" i="1" smtClean="0">
                        <a:latin typeface="Cambria Math" panose="02040503050406030204" pitchFamily="18" charset="0"/>
                        <a:cs typeface="Arial" panose="020B0604020202020204" pitchFamily="34" charset="0"/>
                      </a:rPr>
                      <m:t>,⋯,</m:t>
                    </m:r>
                    <m:sSub>
                      <m:sSubPr>
                        <m:ctrlPr>
                          <a:rPr lang="en-US" altLang="zh-CN" b="0"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𝑝</m:t>
                        </m:r>
                      </m:e>
                      <m:sub>
                        <m:r>
                          <a:rPr lang="en-US" altLang="zh-CN" b="0" i="1" smtClean="0">
                            <a:latin typeface="Cambria Math" panose="02040503050406030204" pitchFamily="18" charset="0"/>
                            <a:cs typeface="Arial" panose="020B0604020202020204" pitchFamily="34" charset="0"/>
                          </a:rPr>
                          <m:t>𝑘</m:t>
                        </m:r>
                      </m:sub>
                    </m:sSub>
                  </m:oMath>
                </a14:m>
                <a:r>
                  <a:rPr lang="en-US" altLang="zh-CN" dirty="0">
                    <a:latin typeface="Arial" panose="020B0604020202020204" pitchFamily="34" charset="0"/>
                    <a:cs typeface="Arial" panose="020B0604020202020204" pitchFamily="34" charset="0"/>
                  </a:rPr>
                  <a:t>, the following process provides a method for sampling categories based on probability, known as Gumbel Max:</a:t>
                </a:r>
                <a:endParaRPr lang="zh-CN" altLang="en-US" dirty="0">
                  <a:latin typeface="Arial" panose="020B0604020202020204" pitchFamily="34" charset="0"/>
                  <a:cs typeface="Arial" panose="020B0604020202020204" pitchFamily="34" charset="0"/>
                </a:endParaRPr>
              </a:p>
            </p:txBody>
          </p:sp>
        </mc:Choice>
        <mc:Fallback xmlns="">
          <p:sp>
            <p:nvSpPr>
              <p:cNvPr id="3" name="文本框 2">
                <a:extLst>
                  <a:ext uri="{FF2B5EF4-FFF2-40B4-BE49-F238E27FC236}">
                    <a16:creationId xmlns:a16="http://schemas.microsoft.com/office/drawing/2014/main" id="{880CA4C1-E709-98A8-D043-60D62D741793}"/>
                  </a:ext>
                </a:extLst>
              </p:cNvPr>
              <p:cNvSpPr txBox="1">
                <a:spLocks noRot="1" noChangeAspect="1" noMove="1" noResize="1" noEditPoints="1" noAdjustHandles="1" noChangeArrowheads="1" noChangeShapeType="1" noTextEdit="1"/>
              </p:cNvSpPr>
              <p:nvPr/>
            </p:nvSpPr>
            <p:spPr>
              <a:xfrm>
                <a:off x="781956" y="2326778"/>
                <a:ext cx="10526488" cy="646331"/>
              </a:xfrm>
              <a:prstGeom prst="rect">
                <a:avLst/>
              </a:prstGeom>
              <a:blipFill>
                <a:blip r:embed="rId4"/>
                <a:stretch>
                  <a:fillRect l="-463" t="-5660" r="-521" b="-14151"/>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8B90AE28-BAEF-223A-549F-C7819B38388C}"/>
              </a:ext>
            </a:extLst>
          </p:cNvPr>
          <p:cNvSpPr txBox="1"/>
          <p:nvPr/>
        </p:nvSpPr>
        <p:spPr>
          <a:xfrm>
            <a:off x="777886" y="4411137"/>
            <a:ext cx="10526488" cy="646331"/>
          </a:xfrm>
          <a:prstGeom prst="rect">
            <a:avLst/>
          </a:prstGeom>
          <a:noFill/>
        </p:spPr>
        <p:txBody>
          <a:bodyPr wrap="square" rtlCol="0">
            <a:spAutoFit/>
          </a:bodyPr>
          <a:lstStyle/>
          <a:p>
            <a:pPr algn="just"/>
            <a:r>
              <a:rPr lang="en-US" altLang="zh-CN" dirty="0">
                <a:latin typeface="Arial" panose="020B0604020202020204" pitchFamily="34" charset="0"/>
                <a:cs typeface="Arial" panose="020B0604020202020204" pitchFamily="34" charset="0"/>
              </a:rPr>
              <a:t>However, we hope that reparameterization does not lose gradient information, but Gumbel Max cannot do this because argmax is not differentiable, so further approximation is needed.</a:t>
            </a:r>
            <a:endParaRPr lang="zh-CN" altLang="en-US" dirty="0">
              <a:latin typeface="Arial" panose="020B0604020202020204" pitchFamily="34" charset="0"/>
              <a:cs typeface="Arial" panose="020B0604020202020204" pitchFamily="34" charset="0"/>
            </a:endParaRPr>
          </a:p>
        </p:txBody>
      </p:sp>
      <p:pic>
        <p:nvPicPr>
          <p:cNvPr id="30" name="图片 29">
            <a:extLst>
              <a:ext uri="{FF2B5EF4-FFF2-40B4-BE49-F238E27FC236}">
                <a16:creationId xmlns:a16="http://schemas.microsoft.com/office/drawing/2014/main" id="{96E50CD7-86E2-715F-5AC1-D168798A5D65}"/>
              </a:ext>
            </a:extLst>
          </p:cNvPr>
          <p:cNvPicPr>
            <a:picLocks noChangeAspect="1"/>
          </p:cNvPicPr>
          <p:nvPr/>
        </p:nvPicPr>
        <p:blipFill>
          <a:blip r:embed="rId5"/>
          <a:stretch>
            <a:fillRect/>
          </a:stretch>
        </p:blipFill>
        <p:spPr>
          <a:xfrm>
            <a:off x="2540318" y="3653551"/>
            <a:ext cx="6918324" cy="781871"/>
          </a:xfrm>
          <a:prstGeom prst="rect">
            <a:avLst/>
          </a:prstGeom>
        </p:spPr>
      </p:pic>
      <p:pic>
        <p:nvPicPr>
          <p:cNvPr id="32" name="图片 31">
            <a:extLst>
              <a:ext uri="{FF2B5EF4-FFF2-40B4-BE49-F238E27FC236}">
                <a16:creationId xmlns:a16="http://schemas.microsoft.com/office/drawing/2014/main" id="{81B00CE8-3F9E-FF9F-34DF-EDFF6D3BCE29}"/>
              </a:ext>
            </a:extLst>
          </p:cNvPr>
          <p:cNvPicPr>
            <a:picLocks noChangeAspect="1"/>
          </p:cNvPicPr>
          <p:nvPr/>
        </p:nvPicPr>
        <p:blipFill>
          <a:blip r:embed="rId6"/>
          <a:stretch>
            <a:fillRect/>
          </a:stretch>
        </p:blipFill>
        <p:spPr>
          <a:xfrm>
            <a:off x="2073345" y="5181553"/>
            <a:ext cx="8258669" cy="646331"/>
          </a:xfrm>
          <a:prstGeom prst="rect">
            <a:avLst/>
          </a:prstGeom>
        </p:spPr>
      </p:pic>
      <p:pic>
        <p:nvPicPr>
          <p:cNvPr id="5" name="图片 4">
            <a:extLst>
              <a:ext uri="{FF2B5EF4-FFF2-40B4-BE49-F238E27FC236}">
                <a16:creationId xmlns:a16="http://schemas.microsoft.com/office/drawing/2014/main" id="{5610F76D-8284-7F56-BC97-C72B1937D001}"/>
              </a:ext>
            </a:extLst>
          </p:cNvPr>
          <p:cNvPicPr>
            <a:picLocks noChangeAspect="1"/>
          </p:cNvPicPr>
          <p:nvPr/>
        </p:nvPicPr>
        <p:blipFill>
          <a:blip r:embed="rId7"/>
          <a:stretch>
            <a:fillRect/>
          </a:stretch>
        </p:blipFill>
        <p:spPr>
          <a:xfrm>
            <a:off x="3330175" y="2980544"/>
            <a:ext cx="5776234" cy="758088"/>
          </a:xfrm>
          <a:prstGeom prst="rect">
            <a:avLst/>
          </a:prstGeom>
        </p:spPr>
      </p:pic>
    </p:spTree>
    <p:custDataLst>
      <p:tags r:id="rId1"/>
    </p:custDataLst>
    <p:extLst>
      <p:ext uri="{BB962C8B-B14F-4D97-AF65-F5344CB8AC3E}">
        <p14:creationId xmlns:p14="http://schemas.microsoft.com/office/powerpoint/2010/main" val="1836892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325CF69-0B93-8213-1587-43A27D45D227}"/>
                  </a:ext>
                </a:extLst>
              </p:cNvPr>
              <p:cNvSpPr txBox="1"/>
              <p:nvPr/>
            </p:nvSpPr>
            <p:spPr>
              <a:xfrm>
                <a:off x="744644" y="2361317"/>
                <a:ext cx="10363836" cy="646331"/>
              </a:xfrm>
              <a:prstGeom prst="rect">
                <a:avLst/>
              </a:prstGeom>
              <a:noFill/>
            </p:spPr>
            <p:txBody>
              <a:bodyPr wrap="square" rtlCol="0">
                <a:spAutoFit/>
              </a:bodyPr>
              <a:lstStyle/>
              <a:p>
                <a:pPr algn="just"/>
                <a:r>
                  <a:rPr lang="en-US" altLang="zh-CN" dirty="0">
                    <a:latin typeface="Arial" panose="020B0604020202020204" pitchFamily="34" charset="0"/>
                    <a:ea typeface="Cascadia Code SemiLight" panose="020B0609020000020004" pitchFamily="49" charset="0"/>
                    <a:cs typeface="Arial" panose="020B0604020202020204" pitchFamily="34" charset="0"/>
                  </a:rPr>
                  <a:t>Since the sampling process of </a:t>
                </a:r>
                <a14:m>
                  <m:oMath xmlns:m="http://schemas.openxmlformats.org/officeDocument/2006/math">
                    <m:sSub>
                      <m:sSubPr>
                        <m:ctrlPr>
                          <a:rPr lang="en-US" altLang="zh-CN" b="0" i="1" smtClean="0">
                            <a:latin typeface="Cambria Math" panose="02040503050406030204" pitchFamily="18" charset="0"/>
                            <a:ea typeface="Cascadia Code SemiLight" panose="020B0609020000020004" pitchFamily="49" charset="0"/>
                            <a:cs typeface="Arial" panose="020B0604020202020204" pitchFamily="34" charset="0"/>
                          </a:rPr>
                        </m:ctrlPr>
                      </m:sSubPr>
                      <m:e>
                        <m:r>
                          <a:rPr lang="en-US" altLang="zh-CN" b="0" i="1" smtClean="0">
                            <a:latin typeface="Cambria Math" panose="02040503050406030204" pitchFamily="18" charset="0"/>
                            <a:ea typeface="Cascadia Code SemiLight" panose="020B0609020000020004" pitchFamily="49" charset="0"/>
                            <a:cs typeface="Arial" panose="020B0604020202020204" pitchFamily="34" charset="0"/>
                          </a:rPr>
                          <m:t>𝑍</m:t>
                        </m:r>
                      </m:e>
                      <m:sub>
                        <m:r>
                          <a:rPr lang="en-US" altLang="zh-CN" b="0" i="1" smtClean="0">
                            <a:latin typeface="Cambria Math" panose="02040503050406030204" pitchFamily="18" charset="0"/>
                            <a:ea typeface="Cascadia Code SemiLight" panose="020B0609020000020004" pitchFamily="49" charset="0"/>
                            <a:cs typeface="Arial" panose="020B0604020202020204" pitchFamily="34" charset="0"/>
                          </a:rPr>
                          <m:t>𝑖</m:t>
                        </m:r>
                      </m:sub>
                    </m:sSub>
                  </m:oMath>
                </a14:m>
                <a:r>
                  <a:rPr lang="en-US" altLang="zh-CN" dirty="0">
                    <a:latin typeface="Arial" panose="020B0604020202020204" pitchFamily="34" charset="0"/>
                    <a:ea typeface="Cascadia Code SemiLight" panose="020B0609020000020004" pitchFamily="49" charset="0"/>
                    <a:cs typeface="Arial" panose="020B0604020202020204" pitchFamily="34" charset="0"/>
                  </a:rPr>
                  <a:t> is not differentiable with respect to </a:t>
                </a:r>
                <a14:m>
                  <m:oMath xmlns:m="http://schemas.openxmlformats.org/officeDocument/2006/math">
                    <m:sSub>
                      <m:sSubPr>
                        <m:ctrlPr>
                          <a:rPr lang="en-US" altLang="zh-CN" b="0" i="1" smtClean="0">
                            <a:latin typeface="Cambria Math" panose="02040503050406030204" pitchFamily="18" charset="0"/>
                            <a:ea typeface="Cascadia Code SemiLight" panose="020B0609020000020004" pitchFamily="49" charset="0"/>
                            <a:cs typeface="Arial" panose="020B0604020202020204" pitchFamily="34" charset="0"/>
                          </a:rPr>
                        </m:ctrlPr>
                      </m:sSubPr>
                      <m:e>
                        <m:r>
                          <a:rPr lang="en-US" altLang="zh-CN" b="0" i="1" smtClean="0">
                            <a:latin typeface="Cambria Math" panose="02040503050406030204" pitchFamily="18" charset="0"/>
                            <a:ea typeface="Cascadia Code SemiLight" panose="020B0609020000020004" pitchFamily="49" charset="0"/>
                            <a:cs typeface="Arial" panose="020B0604020202020204" pitchFamily="34" charset="0"/>
                          </a:rPr>
                          <m:t>𝜋</m:t>
                        </m:r>
                      </m:e>
                      <m:sub>
                        <m:r>
                          <a:rPr lang="en-US" altLang="zh-CN" b="0" i="1" smtClean="0">
                            <a:latin typeface="Cambria Math" panose="02040503050406030204" pitchFamily="18" charset="0"/>
                            <a:ea typeface="Cascadia Code SemiLight" panose="020B0609020000020004" pitchFamily="49" charset="0"/>
                            <a:cs typeface="Arial" panose="020B0604020202020204" pitchFamily="34" charset="0"/>
                          </a:rPr>
                          <m:t>𝑖</m:t>
                        </m:r>
                      </m:sub>
                    </m:sSub>
                  </m:oMath>
                </a14:m>
                <a:r>
                  <a:rPr lang="en-US" altLang="zh-CN" dirty="0">
                    <a:latin typeface="Arial" panose="020B0604020202020204" pitchFamily="34" charset="0"/>
                    <a:ea typeface="Cascadia Code SemiLight" panose="020B0609020000020004" pitchFamily="49" charset="0"/>
                    <a:cs typeface="Arial" panose="020B0604020202020204" pitchFamily="34" charset="0"/>
                  </a:rPr>
                  <a:t>, so we apply the reparameterization trick to transform </a:t>
                </a:r>
                <a14:m>
                  <m:oMath xmlns:m="http://schemas.openxmlformats.org/officeDocument/2006/math">
                    <m:sSub>
                      <m:sSubPr>
                        <m:ctrlPr>
                          <a:rPr lang="en-US" altLang="zh-CN" b="0" i="1" smtClean="0">
                            <a:latin typeface="Cambria Math" panose="02040503050406030204" pitchFamily="18" charset="0"/>
                            <a:ea typeface="Cascadia Code SemiLight" panose="020B0609020000020004" pitchFamily="49" charset="0"/>
                            <a:cs typeface="Arial" panose="020B0604020202020204" pitchFamily="34" charset="0"/>
                          </a:rPr>
                        </m:ctrlPr>
                      </m:sSubPr>
                      <m:e>
                        <m:r>
                          <a:rPr lang="en-US" altLang="zh-CN" b="0" i="1" smtClean="0">
                            <a:latin typeface="Cambria Math" panose="02040503050406030204" pitchFamily="18" charset="0"/>
                            <a:ea typeface="Cascadia Code SemiLight" panose="020B0609020000020004" pitchFamily="49" charset="0"/>
                            <a:cs typeface="Arial" panose="020B0604020202020204" pitchFamily="34" charset="0"/>
                          </a:rPr>
                          <m:t>𝑍</m:t>
                        </m:r>
                      </m:e>
                      <m:sub>
                        <m:r>
                          <a:rPr lang="en-US" altLang="zh-CN" b="0" i="1" smtClean="0">
                            <a:latin typeface="Cambria Math" panose="02040503050406030204" pitchFamily="18" charset="0"/>
                            <a:ea typeface="Cascadia Code SemiLight" panose="020B0609020000020004" pitchFamily="49" charset="0"/>
                            <a:cs typeface="Arial" panose="020B0604020202020204" pitchFamily="34" charset="0"/>
                          </a:rPr>
                          <m:t>𝑖</m:t>
                        </m:r>
                      </m:sub>
                    </m:sSub>
                  </m:oMath>
                </a14:m>
                <a:r>
                  <a:rPr lang="en-US" altLang="zh-CN" dirty="0">
                    <a:latin typeface="Arial" panose="020B0604020202020204" pitchFamily="34" charset="0"/>
                    <a:ea typeface="Cascadia Code SemiLight" panose="020B0609020000020004" pitchFamily="49" charset="0"/>
                    <a:cs typeface="Arial" panose="020B0604020202020204" pitchFamily="34" charset="0"/>
                  </a:rPr>
                  <a:t> to</a:t>
                </a:r>
                <a:endParaRPr lang="zh-CN" altLang="en-US" dirty="0">
                  <a:latin typeface="Arial" panose="020B0604020202020204" pitchFamily="34" charset="0"/>
                  <a:cs typeface="Arial" panose="020B0604020202020204" pitchFamily="34" charset="0"/>
                </a:endParaRPr>
              </a:p>
            </p:txBody>
          </p:sp>
        </mc:Choice>
        <mc:Fallback xmlns="">
          <p:sp>
            <p:nvSpPr>
              <p:cNvPr id="7" name="文本框 6">
                <a:extLst>
                  <a:ext uri="{FF2B5EF4-FFF2-40B4-BE49-F238E27FC236}">
                    <a16:creationId xmlns:a16="http://schemas.microsoft.com/office/drawing/2014/main" id="{B325CF69-0B93-8213-1587-43A27D45D227}"/>
                  </a:ext>
                </a:extLst>
              </p:cNvPr>
              <p:cNvSpPr txBox="1">
                <a:spLocks noRot="1" noChangeAspect="1" noMove="1" noResize="1" noEditPoints="1" noAdjustHandles="1" noChangeArrowheads="1" noChangeShapeType="1" noTextEdit="1"/>
              </p:cNvSpPr>
              <p:nvPr/>
            </p:nvSpPr>
            <p:spPr>
              <a:xfrm>
                <a:off x="744644" y="2361317"/>
                <a:ext cx="10363836" cy="646331"/>
              </a:xfrm>
              <a:prstGeom prst="rect">
                <a:avLst/>
              </a:prstGeom>
              <a:blipFill>
                <a:blip r:embed="rId4"/>
                <a:stretch>
                  <a:fillRect l="-471" t="-4717" r="-1118" b="-14151"/>
                </a:stretch>
              </a:blipFill>
            </p:spPr>
            <p:txBody>
              <a:bodyPr/>
              <a:lstStyle/>
              <a:p>
                <a:r>
                  <a:rPr lang="zh-CN" altLang="en-US">
                    <a:noFill/>
                  </a:rPr>
                  <a:t> </a:t>
                </a:r>
              </a:p>
            </p:txBody>
          </p:sp>
        </mc:Fallback>
      </mc:AlternateContent>
      <p:pic>
        <p:nvPicPr>
          <p:cNvPr id="2050" name="Picture 2">
            <a:extLst>
              <a:ext uri="{FF2B5EF4-FFF2-40B4-BE49-F238E27FC236}">
                <a16:creationId xmlns:a16="http://schemas.microsoft.com/office/drawing/2014/main" id="{84366E23-2030-6311-149B-6C999E455C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71707" y="3177333"/>
            <a:ext cx="3657600" cy="8572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521722C-C47E-3D06-85EA-3CCAF20ED3F8}"/>
                  </a:ext>
                </a:extLst>
              </p:cNvPr>
              <p:cNvSpPr txBox="1"/>
              <p:nvPr/>
            </p:nvSpPr>
            <p:spPr>
              <a:xfrm>
                <a:off x="744644" y="4813773"/>
                <a:ext cx="10338086" cy="39158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For the validation loss </a:t>
                </a:r>
                <a14:m>
                  <m:oMath xmlns:m="http://schemas.openxmlformats.org/officeDocument/2006/math">
                    <m:r>
                      <a:rPr lang="en-US" altLang="zh-CN" b="0" i="1" smtClean="0">
                        <a:latin typeface="Cambria Math" panose="02040503050406030204" pitchFamily="18" charset="0"/>
                        <a:cs typeface="Arial" panose="020B0604020202020204" pitchFamily="34" charset="0"/>
                      </a:rPr>
                      <m:t>𝐿</m:t>
                    </m:r>
                  </m:oMath>
                </a14:m>
                <a:r>
                  <a:rPr lang="en-US" altLang="zh-CN" dirty="0">
                    <a:latin typeface="Arial" panose="020B0604020202020204" pitchFamily="34" charset="0"/>
                    <a:cs typeface="Arial" panose="020B0604020202020204" pitchFamily="34" charset="0"/>
                  </a:rPr>
                  <a:t> of each example, we can compute its gradient with respect to </a:t>
                </a:r>
                <a14:m>
                  <m:oMath xmlns:m="http://schemas.openxmlformats.org/officeDocument/2006/math">
                    <m:sSubSup>
                      <m:sSubSupPr>
                        <m:ctrlPr>
                          <a:rPr lang="en-US" altLang="zh-CN" b="0" i="1" smtClean="0">
                            <a:latin typeface="Cambria Math" panose="02040503050406030204" pitchFamily="18" charset="0"/>
                            <a:cs typeface="Arial" panose="020B0604020202020204" pitchFamily="34" charset="0"/>
                          </a:rPr>
                        </m:ctrlPr>
                      </m:sSubSupPr>
                      <m:e>
                        <m:r>
                          <a:rPr lang="en-US" altLang="zh-CN" b="0" i="1" smtClean="0">
                            <a:latin typeface="Cambria Math" panose="02040503050406030204" pitchFamily="18" charset="0"/>
                            <a:cs typeface="Arial" panose="020B0604020202020204" pitchFamily="34" charset="0"/>
                          </a:rPr>
                          <m:t>𝜋</m:t>
                        </m:r>
                      </m:e>
                      <m:sub>
                        <m:r>
                          <a:rPr lang="en-US" altLang="zh-CN" b="0" i="1" smtClean="0">
                            <a:latin typeface="Cambria Math" panose="02040503050406030204" pitchFamily="18" charset="0"/>
                            <a:cs typeface="Arial" panose="020B0604020202020204" pitchFamily="34" charset="0"/>
                          </a:rPr>
                          <m:t>𝑖</m:t>
                        </m:r>
                      </m:sub>
                      <m:sup>
                        <m:r>
                          <a:rPr lang="en-US" altLang="zh-CN" b="0" i="1" smtClean="0">
                            <a:latin typeface="Cambria Math" panose="02040503050406030204" pitchFamily="18" charset="0"/>
                            <a:cs typeface="Arial" panose="020B0604020202020204" pitchFamily="34" charset="0"/>
                          </a:rPr>
                          <m:t>𝑘</m:t>
                        </m:r>
                      </m:sup>
                    </m:sSubSup>
                  </m:oMath>
                </a14:m>
                <a:r>
                  <a:rPr lang="en-US" altLang="zh-CN" dirty="0">
                    <a:latin typeface="Arial" panose="020B0604020202020204" pitchFamily="34" charset="0"/>
                    <a:cs typeface="Arial" panose="020B0604020202020204" pitchFamily="34" charset="0"/>
                  </a:rPr>
                  <a:t> as follows</a:t>
                </a:r>
                <a:endParaRPr lang="zh-CN" altLang="en-US" dirty="0">
                  <a:latin typeface="Arial" panose="020B0604020202020204" pitchFamily="34" charset="0"/>
                  <a:cs typeface="Arial" panose="020B0604020202020204" pitchFamily="34" charset="0"/>
                </a:endParaRPr>
              </a:p>
            </p:txBody>
          </p:sp>
        </mc:Choice>
        <mc:Fallback xmlns="">
          <p:sp>
            <p:nvSpPr>
              <p:cNvPr id="9" name="文本框 8">
                <a:extLst>
                  <a:ext uri="{FF2B5EF4-FFF2-40B4-BE49-F238E27FC236}">
                    <a16:creationId xmlns:a16="http://schemas.microsoft.com/office/drawing/2014/main" id="{1521722C-C47E-3D06-85EA-3CCAF20ED3F8}"/>
                  </a:ext>
                </a:extLst>
              </p:cNvPr>
              <p:cNvSpPr txBox="1">
                <a:spLocks noRot="1" noChangeAspect="1" noMove="1" noResize="1" noEditPoints="1" noAdjustHandles="1" noChangeArrowheads="1" noChangeShapeType="1" noTextEdit="1"/>
              </p:cNvSpPr>
              <p:nvPr/>
            </p:nvSpPr>
            <p:spPr>
              <a:xfrm>
                <a:off x="744644" y="4813773"/>
                <a:ext cx="10338086" cy="391582"/>
              </a:xfrm>
              <a:prstGeom prst="rect">
                <a:avLst/>
              </a:prstGeom>
              <a:blipFill>
                <a:blip r:embed="rId6"/>
                <a:stretch>
                  <a:fillRect l="-472" t="-4688" b="-23438"/>
                </a:stretch>
              </a:blipFill>
            </p:spPr>
            <p:txBody>
              <a:bodyPr/>
              <a:lstStyle/>
              <a:p>
                <a:r>
                  <a:rPr lang="zh-CN" altLang="en-US">
                    <a:noFill/>
                  </a:rPr>
                  <a:t> </a:t>
                </a:r>
              </a:p>
            </p:txBody>
          </p:sp>
        </mc:Fallback>
      </mc:AlternateContent>
      <p:pic>
        <p:nvPicPr>
          <p:cNvPr id="2052" name="Picture 4">
            <a:extLst>
              <a:ext uri="{FF2B5EF4-FFF2-40B4-BE49-F238E27FC236}">
                <a16:creationId xmlns:a16="http://schemas.microsoft.com/office/drawing/2014/main" id="{0D2C96A9-E6E6-621F-6FDA-A6AC8663F00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91718" y="5390811"/>
            <a:ext cx="4752975" cy="81915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B0D21DFE-6E89-9A9D-A26B-1E2EDF75B497}"/>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268B588-8EAB-92A5-4327-2D46A260BD2D}"/>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12" name="文本框 11">
            <a:extLst>
              <a:ext uri="{FF2B5EF4-FFF2-40B4-BE49-F238E27FC236}">
                <a16:creationId xmlns:a16="http://schemas.microsoft.com/office/drawing/2014/main" id="{0108E268-2F0F-8F9B-60AB-0F2F6CA1055F}"/>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13" name="文本框 12">
            <a:extLst>
              <a:ext uri="{FF2B5EF4-FFF2-40B4-BE49-F238E27FC236}">
                <a16:creationId xmlns:a16="http://schemas.microsoft.com/office/drawing/2014/main" id="{7EF5D09E-E33C-26CE-A1A9-C86D497EDB58}"/>
              </a:ext>
            </a:extLst>
          </p:cNvPr>
          <p:cNvSpPr txBox="1"/>
          <p:nvPr/>
        </p:nvSpPr>
        <p:spPr>
          <a:xfrm>
            <a:off x="11766884" y="6504573"/>
            <a:ext cx="425116"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14</a:t>
            </a:r>
            <a:endParaRPr lang="zh-CN" altLang="en-US" sz="1600" dirty="0">
              <a:latin typeface="Cascadia Code" panose="020B0609020000020004" pitchFamily="49" charset="0"/>
              <a:cs typeface="Cascadia Code" panose="020B0609020000020004" pitchFamily="49" charset="0"/>
            </a:endParaRPr>
          </a:p>
        </p:txBody>
      </p:sp>
      <p:sp>
        <p:nvSpPr>
          <p:cNvPr id="14" name="矩形 13">
            <a:extLst>
              <a:ext uri="{FF2B5EF4-FFF2-40B4-BE49-F238E27FC236}">
                <a16:creationId xmlns:a16="http://schemas.microsoft.com/office/drawing/2014/main" id="{703705EF-600C-B884-1ED7-CD5CEC0DA2C0}"/>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80B840D-50A9-0CA1-7CCD-B6470461D244}"/>
              </a:ext>
            </a:extLst>
          </p:cNvPr>
          <p:cNvSpPr/>
          <p:nvPr/>
        </p:nvSpPr>
        <p:spPr>
          <a:xfrm>
            <a:off x="4135120" y="-3"/>
            <a:ext cx="4135120" cy="68167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35FB1F7-D6EE-21FB-5A55-0492F61AC25F}"/>
              </a:ext>
            </a:extLst>
          </p:cNvPr>
          <p:cNvSpPr txBox="1"/>
          <p:nvPr/>
        </p:nvSpPr>
        <p:spPr>
          <a:xfrm>
            <a:off x="1169410" y="110003"/>
            <a:ext cx="1988045"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latin typeface="Cascadia Code" panose="020B0609020000020004" pitchFamily="49" charset="0"/>
              <a:cs typeface="Cascadia Code" panose="020B0609020000020004" pitchFamily="49" charset="0"/>
            </a:endParaRPr>
          </a:p>
        </p:txBody>
      </p:sp>
      <p:sp>
        <p:nvSpPr>
          <p:cNvPr id="17" name="文本框 16">
            <a:extLst>
              <a:ext uri="{FF2B5EF4-FFF2-40B4-BE49-F238E27FC236}">
                <a16:creationId xmlns:a16="http://schemas.microsoft.com/office/drawing/2014/main" id="{200C27F3-C723-BE61-0355-5995099103D6}"/>
              </a:ext>
            </a:extLst>
          </p:cNvPr>
          <p:cNvSpPr txBox="1"/>
          <p:nvPr/>
        </p:nvSpPr>
        <p:spPr>
          <a:xfrm>
            <a:off x="5011408" y="112711"/>
            <a:ext cx="2169184" cy="461665"/>
          </a:xfrm>
          <a:prstGeom prst="rect">
            <a:avLst/>
          </a:prstGeom>
          <a:noFill/>
        </p:spPr>
        <p:txBody>
          <a:bodyPr wrap="none" rtlCol="0">
            <a:spAutoFit/>
          </a:bodyPr>
          <a:lstStyle/>
          <a:p>
            <a:r>
              <a:rPr lang="en-US" altLang="zh-CN"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solidFill>
                <a:schemeClr val="bg1"/>
              </a:solidFill>
              <a:latin typeface="Cascadia Code" panose="020B0609020000020004" pitchFamily="49" charset="0"/>
              <a:cs typeface="Cascadia Code" panose="020B0609020000020004" pitchFamily="49" charset="0"/>
            </a:endParaRPr>
          </a:p>
        </p:txBody>
      </p:sp>
      <p:sp>
        <p:nvSpPr>
          <p:cNvPr id="18" name="文本框 17">
            <a:extLst>
              <a:ext uri="{FF2B5EF4-FFF2-40B4-BE49-F238E27FC236}">
                <a16:creationId xmlns:a16="http://schemas.microsoft.com/office/drawing/2014/main" id="{0555A99A-2964-CE16-4BE3-87D1FA90B0E5}"/>
              </a:ext>
            </a:extLst>
          </p:cNvPr>
          <p:cNvSpPr txBox="1"/>
          <p:nvPr/>
        </p:nvSpPr>
        <p:spPr>
          <a:xfrm>
            <a:off x="9034545" y="110003"/>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latin typeface="Cascadia Code" panose="020B0609020000020004" pitchFamily="49" charset="0"/>
              <a:cs typeface="Cascadia Code" panose="020B0609020000020004" pitchFamily="49" charset="0"/>
            </a:endParaRPr>
          </a:p>
        </p:txBody>
      </p:sp>
      <p:sp>
        <p:nvSpPr>
          <p:cNvPr id="19" name="文本框 18">
            <a:extLst>
              <a:ext uri="{FF2B5EF4-FFF2-40B4-BE49-F238E27FC236}">
                <a16:creationId xmlns:a16="http://schemas.microsoft.com/office/drawing/2014/main" id="{55E6B4D9-CE8A-0C6D-384B-D1DDDDF0655A}"/>
              </a:ext>
            </a:extLst>
          </p:cNvPr>
          <p:cNvSpPr txBox="1"/>
          <p:nvPr/>
        </p:nvSpPr>
        <p:spPr>
          <a:xfrm>
            <a:off x="202564" y="864023"/>
            <a:ext cx="10363836" cy="584775"/>
          </a:xfrm>
          <a:prstGeom prst="rect">
            <a:avLst/>
          </a:prstGeom>
          <a:noFill/>
        </p:spPr>
        <p:txBody>
          <a:bodyPr wrap="square" rtlCol="0">
            <a:spAutoFit/>
          </a:bodyPr>
          <a:lstStyle/>
          <a:p>
            <a:pPr marL="457200" indent="-457200">
              <a:buFont typeface="Wingdings" panose="05000000000000000000" pitchFamily="2" charset="2"/>
              <a:buChar char="n"/>
            </a:pPr>
            <a:r>
              <a:rPr lang="en-US" altLang="zh-CN" sz="3200" dirty="0">
                <a:latin typeface="Cascadia Code" panose="020B0609020000020004" pitchFamily="49" charset="0"/>
                <a:ea typeface="Cascadia Code" panose="020B0609020000020004" pitchFamily="49" charset="0"/>
                <a:cs typeface="Cascadia Code" panose="020B0609020000020004" pitchFamily="49" charset="0"/>
              </a:rPr>
              <a:t>Parameter Learning for Hyperparameters</a:t>
            </a:r>
          </a:p>
        </p:txBody>
      </p:sp>
      <p:sp>
        <p:nvSpPr>
          <p:cNvPr id="20" name="文本框 19">
            <a:extLst>
              <a:ext uri="{FF2B5EF4-FFF2-40B4-BE49-F238E27FC236}">
                <a16:creationId xmlns:a16="http://schemas.microsoft.com/office/drawing/2014/main" id="{5C51CABD-A83B-DF68-FFBA-A00514DFA303}"/>
              </a:ext>
            </a:extLst>
          </p:cNvPr>
          <p:cNvSpPr txBox="1"/>
          <p:nvPr/>
        </p:nvSpPr>
        <p:spPr>
          <a:xfrm>
            <a:off x="400604" y="1676447"/>
            <a:ext cx="6678563"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Cascadia Code SemiLight" panose="020B0609020000020004" pitchFamily="49" charset="0"/>
                <a:ea typeface="Cascadia Code SemiLight" panose="020B0609020000020004" pitchFamily="49" charset="0"/>
                <a:cs typeface="Cascadia Code SemiLight" panose="020B0609020000020004" pitchFamily="49" charset="0"/>
              </a:rPr>
              <a:t>Reparameterization</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16767EA-A7E0-E628-3E71-ADAEA24E0C5A}"/>
                  </a:ext>
                </a:extLst>
              </p:cNvPr>
              <p:cNvSpPr txBox="1"/>
              <p:nvPr/>
            </p:nvSpPr>
            <p:spPr>
              <a:xfrm>
                <a:off x="400604" y="4238046"/>
                <a:ext cx="6678563"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Cascadia Code SemiLight" panose="020B0609020000020004" pitchFamily="49" charset="0"/>
                    <a:ea typeface="Cascadia Code SemiLight" panose="020B0609020000020004" pitchFamily="49" charset="0"/>
                    <a:cs typeface="Cascadia Code SemiLight" panose="020B0609020000020004" pitchFamily="49" charset="0"/>
                  </a:rPr>
                  <a:t>The gradient of </a:t>
                </a:r>
                <a14:m>
                  <m:oMath xmlns:m="http://schemas.openxmlformats.org/officeDocument/2006/math">
                    <m:r>
                      <a:rPr lang="en-US" altLang="zh-CN" sz="2400" b="0" i="1" smtClean="0">
                        <a:latin typeface="Cambria Math" panose="02040503050406030204" pitchFamily="18" charset="0"/>
                        <a:ea typeface="Cascadia Code SemiLight" panose="020B0609020000020004" pitchFamily="49" charset="0"/>
                        <a:cs typeface="Cascadia Code SemiLight" panose="020B0609020000020004" pitchFamily="49" charset="0"/>
                      </a:rPr>
                      <m:t>𝜋</m:t>
                    </m:r>
                  </m:oMath>
                </a14:m>
                <a:endParaRPr lang="en-US" altLang="zh-CN" sz="2400" dirty="0">
                  <a:latin typeface="Cascadia Code SemiLight" panose="020B0609020000020004" pitchFamily="49" charset="0"/>
                  <a:ea typeface="Cascadia Code SemiLight" panose="020B0609020000020004" pitchFamily="49" charset="0"/>
                  <a:cs typeface="Cascadia Code SemiLight" panose="020B0609020000020004" pitchFamily="49" charset="0"/>
                </a:endParaRPr>
              </a:p>
            </p:txBody>
          </p:sp>
        </mc:Choice>
        <mc:Fallback xmlns="">
          <p:sp>
            <p:nvSpPr>
              <p:cNvPr id="21" name="文本框 20">
                <a:extLst>
                  <a:ext uri="{FF2B5EF4-FFF2-40B4-BE49-F238E27FC236}">
                    <a16:creationId xmlns:a16="http://schemas.microsoft.com/office/drawing/2014/main" id="{C16767EA-A7E0-E628-3E71-ADAEA24E0C5A}"/>
                  </a:ext>
                </a:extLst>
              </p:cNvPr>
              <p:cNvSpPr txBox="1">
                <a:spLocks noRot="1" noChangeAspect="1" noMove="1" noResize="1" noEditPoints="1" noAdjustHandles="1" noChangeArrowheads="1" noChangeShapeType="1" noTextEdit="1"/>
              </p:cNvSpPr>
              <p:nvPr/>
            </p:nvSpPr>
            <p:spPr>
              <a:xfrm>
                <a:off x="400604" y="4238046"/>
                <a:ext cx="6678563" cy="461665"/>
              </a:xfrm>
              <a:prstGeom prst="rect">
                <a:avLst/>
              </a:prstGeom>
              <a:blipFill>
                <a:blip r:embed="rId8"/>
                <a:stretch>
                  <a:fillRect l="-1279" t="-10526" b="-28947"/>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4205500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9CE5B6F-AECD-B017-9305-6E65330CBAD9}"/>
              </a:ext>
            </a:extLst>
          </p:cNvPr>
          <p:cNvSpPr txBox="1"/>
          <p:nvPr/>
        </p:nvSpPr>
        <p:spPr>
          <a:xfrm>
            <a:off x="5257473" y="1062884"/>
            <a:ext cx="6731963" cy="923330"/>
          </a:xfrm>
          <a:prstGeom prst="rect">
            <a:avLst/>
          </a:prstGeom>
          <a:noFill/>
          <a:ln w="19050">
            <a:solidFill>
              <a:schemeClr val="accent1">
                <a:lumMod val="50000"/>
              </a:schemeClr>
            </a:solidFill>
          </a:ln>
        </p:spPr>
        <p:txBody>
          <a:bodyPr wrap="square" rtlCol="0">
            <a:spAutoFit/>
          </a:bodyPr>
          <a:lstStyle/>
          <a:p>
            <a:pPr algn="just"/>
            <a:r>
              <a:rPr lang="en-US" altLang="zh-CN" b="1" dirty="0">
                <a:latin typeface="Arial" panose="020B0604020202020204" pitchFamily="34" charset="0"/>
                <a:cs typeface="Arial" panose="020B0604020202020204" pitchFamily="34" charset="0"/>
              </a:rPr>
              <a:t>Since decisions for all clients need to made before receiving any reward, personalized HPO can be perceived as task with delayed reward.</a:t>
            </a:r>
            <a:endParaRPr lang="zh-CN" altLang="en-US"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26F0C40-47AA-9652-692B-FD4F8C908106}"/>
                  </a:ext>
                </a:extLst>
              </p:cNvPr>
              <p:cNvSpPr txBox="1"/>
              <p:nvPr/>
            </p:nvSpPr>
            <p:spPr>
              <a:xfrm>
                <a:off x="735784" y="2337187"/>
                <a:ext cx="9941119" cy="374270"/>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The gradient of decision variable </a:t>
                </a:r>
                <a14:m>
                  <m:oMath xmlns:m="http://schemas.openxmlformats.org/officeDocument/2006/math">
                    <m:sSub>
                      <m:sSubPr>
                        <m:ctrlPr>
                          <a:rPr lang="en-US" altLang="zh-CN" b="0" i="1" dirty="0" smtClean="0">
                            <a:latin typeface="Cambria Math" panose="02040503050406030204" pitchFamily="18" charset="0"/>
                            <a:cs typeface="Arial" panose="020B0604020202020204" pitchFamily="34" charset="0"/>
                          </a:rPr>
                        </m:ctrlPr>
                      </m:sSubPr>
                      <m:e>
                        <m:acc>
                          <m:accPr>
                            <m:chr m:val="̃"/>
                            <m:ctrlPr>
                              <a:rPr lang="en-US" altLang="zh-CN" b="0" i="1" smtClean="0">
                                <a:latin typeface="Cambria Math" panose="02040503050406030204" pitchFamily="18" charset="0"/>
                                <a:cs typeface="Arial" panose="020B0604020202020204" pitchFamily="34" charset="0"/>
                              </a:rPr>
                            </m:ctrlPr>
                          </m:accPr>
                          <m:e>
                            <m:r>
                              <a:rPr lang="en-US" altLang="zh-CN" b="0" i="1" smtClean="0">
                                <a:latin typeface="Cambria Math" panose="02040503050406030204" pitchFamily="18" charset="0"/>
                                <a:cs typeface="Arial" panose="020B0604020202020204" pitchFamily="34" charset="0"/>
                              </a:rPr>
                              <m:t>𝑍</m:t>
                            </m:r>
                          </m:e>
                        </m:acc>
                      </m:e>
                      <m:sub>
                        <m:r>
                          <a:rPr lang="en-US" altLang="zh-CN" b="0" i="1" dirty="0" smtClean="0">
                            <a:latin typeface="Cambria Math" panose="02040503050406030204" pitchFamily="18" charset="0"/>
                            <a:cs typeface="Arial" panose="020B0604020202020204" pitchFamily="34" charset="0"/>
                          </a:rPr>
                          <m:t>𝑖</m:t>
                        </m:r>
                      </m:sub>
                    </m:sSub>
                  </m:oMath>
                </a14:m>
                <a:r>
                  <a:rPr lang="en-US" altLang="zh-CN" dirty="0">
                    <a:latin typeface="Arial" panose="020B0604020202020204" pitchFamily="34" charset="0"/>
                    <a:cs typeface="Arial" panose="020B0604020202020204" pitchFamily="34" charset="0"/>
                  </a:rPr>
                  <a:t> with respect to distribution parameters </a:t>
                </a:r>
                <a14:m>
                  <m:oMath xmlns:m="http://schemas.openxmlformats.org/officeDocument/2006/math">
                    <m:sSub>
                      <m:sSubPr>
                        <m:ctrlPr>
                          <a:rPr lang="en-US" altLang="zh-CN" b="0"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𝜋</m:t>
                        </m:r>
                      </m:e>
                      <m:sub>
                        <m:r>
                          <a:rPr lang="en-US" altLang="zh-CN" b="0" i="1" smtClean="0">
                            <a:latin typeface="Cambria Math" panose="02040503050406030204" pitchFamily="18" charset="0"/>
                            <a:cs typeface="Arial" panose="020B0604020202020204" pitchFamily="34" charset="0"/>
                          </a:rPr>
                          <m:t>𝑖</m:t>
                        </m:r>
                      </m:sub>
                    </m:sSub>
                  </m:oMath>
                </a14:m>
                <a:r>
                  <a:rPr lang="en-US" altLang="zh-CN" dirty="0">
                    <a:latin typeface="Arial" panose="020B0604020202020204" pitchFamily="34" charset="0"/>
                    <a:cs typeface="Arial" panose="020B0604020202020204" pitchFamily="34" charset="0"/>
                  </a:rPr>
                  <a:t> can be derived as</a:t>
                </a:r>
                <a:endParaRPr lang="zh-CN" altLang="en-US" dirty="0">
                  <a:latin typeface="Arial" panose="020B0604020202020204" pitchFamily="34" charset="0"/>
                  <a:cs typeface="Arial" panose="020B0604020202020204" pitchFamily="34" charset="0"/>
                </a:endParaRPr>
              </a:p>
            </p:txBody>
          </p:sp>
        </mc:Choice>
        <mc:Fallback xmlns="">
          <p:sp>
            <p:nvSpPr>
              <p:cNvPr id="5" name="文本框 4">
                <a:extLst>
                  <a:ext uri="{FF2B5EF4-FFF2-40B4-BE49-F238E27FC236}">
                    <a16:creationId xmlns:a16="http://schemas.microsoft.com/office/drawing/2014/main" id="{C26F0C40-47AA-9652-692B-FD4F8C908106}"/>
                  </a:ext>
                </a:extLst>
              </p:cNvPr>
              <p:cNvSpPr txBox="1">
                <a:spLocks noRot="1" noChangeAspect="1" noMove="1" noResize="1" noEditPoints="1" noAdjustHandles="1" noChangeArrowheads="1" noChangeShapeType="1" noTextEdit="1"/>
              </p:cNvSpPr>
              <p:nvPr/>
            </p:nvSpPr>
            <p:spPr>
              <a:xfrm>
                <a:off x="735784" y="2337187"/>
                <a:ext cx="9941119" cy="374270"/>
              </a:xfrm>
              <a:prstGeom prst="rect">
                <a:avLst/>
              </a:prstGeom>
              <a:blipFill>
                <a:blip r:embed="rId4"/>
                <a:stretch>
                  <a:fillRect l="-552" t="-6452" b="-24194"/>
                </a:stretch>
              </a:blipFill>
            </p:spPr>
            <p:txBody>
              <a:bodyPr/>
              <a:lstStyle/>
              <a:p>
                <a:r>
                  <a:rPr lang="zh-CN" altLang="en-US">
                    <a:noFill/>
                  </a:rPr>
                  <a:t> </a:t>
                </a:r>
              </a:p>
            </p:txBody>
          </p:sp>
        </mc:Fallback>
      </mc:AlternateContent>
      <p:pic>
        <p:nvPicPr>
          <p:cNvPr id="3074" name="Picture 2">
            <a:extLst>
              <a:ext uri="{FF2B5EF4-FFF2-40B4-BE49-F238E27FC236}">
                <a16:creationId xmlns:a16="http://schemas.microsoft.com/office/drawing/2014/main" id="{20CC2BA3-E7F9-BA0A-CE6B-D3D24E32F8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36447" y="2755281"/>
            <a:ext cx="4067175" cy="6286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EF2FAB1-EC47-A3FA-1EAA-CDFC8DC69C42}"/>
                  </a:ext>
                </a:extLst>
              </p:cNvPr>
              <p:cNvSpPr txBox="1"/>
              <p:nvPr/>
            </p:nvSpPr>
            <p:spPr>
              <a:xfrm>
                <a:off x="735784" y="3501618"/>
                <a:ext cx="4614661"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So that the gradient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𝑖</m:t>
                        </m:r>
                      </m:sub>
                    </m:sSub>
                  </m:oMath>
                </a14:m>
                <a:r>
                  <a:rPr lang="en-US" altLang="zh-CN" dirty="0">
                    <a:latin typeface="Arial" panose="020B0604020202020204" pitchFamily="34" charset="0"/>
                    <a:cs typeface="Arial" panose="020B0604020202020204" pitchFamily="34" charset="0"/>
                  </a:rPr>
                  <a:t> can be derived as</a:t>
                </a:r>
                <a:endParaRPr lang="zh-CN" altLang="en-US" dirty="0">
                  <a:latin typeface="Arial" panose="020B0604020202020204" pitchFamily="34" charset="0"/>
                  <a:cs typeface="Arial" panose="020B0604020202020204" pitchFamily="34" charset="0"/>
                </a:endParaRPr>
              </a:p>
            </p:txBody>
          </p:sp>
        </mc:Choice>
        <mc:Fallback xmlns="">
          <p:sp>
            <p:nvSpPr>
              <p:cNvPr id="6" name="文本框 5">
                <a:extLst>
                  <a:ext uri="{FF2B5EF4-FFF2-40B4-BE49-F238E27FC236}">
                    <a16:creationId xmlns:a16="http://schemas.microsoft.com/office/drawing/2014/main" id="{EEF2FAB1-EC47-A3FA-1EAA-CDFC8DC69C42}"/>
                  </a:ext>
                </a:extLst>
              </p:cNvPr>
              <p:cNvSpPr txBox="1">
                <a:spLocks noRot="1" noChangeAspect="1" noMove="1" noResize="1" noEditPoints="1" noAdjustHandles="1" noChangeArrowheads="1" noChangeShapeType="1" noTextEdit="1"/>
              </p:cNvSpPr>
              <p:nvPr/>
            </p:nvSpPr>
            <p:spPr>
              <a:xfrm>
                <a:off x="735784" y="3501618"/>
                <a:ext cx="4614661" cy="369332"/>
              </a:xfrm>
              <a:prstGeom prst="rect">
                <a:avLst/>
              </a:prstGeom>
              <a:blipFill>
                <a:blip r:embed="rId6"/>
                <a:stretch>
                  <a:fillRect l="-1189" t="-8197" r="-132"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972203A-2B5E-5A2B-39DF-90F09CB4DA86}"/>
                  </a:ext>
                </a:extLst>
              </p:cNvPr>
              <p:cNvSpPr txBox="1"/>
              <p:nvPr/>
            </p:nvSpPr>
            <p:spPr>
              <a:xfrm>
                <a:off x="760496" y="4872686"/>
                <a:ext cx="11204787" cy="374270"/>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Since </a:t>
                </a:r>
                <a14:m>
                  <m:oMath xmlns:m="http://schemas.openxmlformats.org/officeDocument/2006/math">
                    <m:sSub>
                      <m:sSubPr>
                        <m:ctrlPr>
                          <a:rPr lang="en-US" altLang="zh-CN" b="0" i="1" dirty="0" smtClean="0">
                            <a:latin typeface="Cambria Math" panose="02040503050406030204" pitchFamily="18" charset="0"/>
                            <a:cs typeface="Arial" panose="020B0604020202020204" pitchFamily="34" charset="0"/>
                          </a:rPr>
                        </m:ctrlPr>
                      </m:sSubPr>
                      <m:e>
                        <m:acc>
                          <m:accPr>
                            <m:chr m:val="̃"/>
                            <m:ctrlPr>
                              <a:rPr lang="en-US" altLang="zh-CN" b="0" i="1" smtClean="0">
                                <a:latin typeface="Cambria Math" panose="02040503050406030204" pitchFamily="18" charset="0"/>
                                <a:cs typeface="Arial" panose="020B0604020202020204" pitchFamily="34" charset="0"/>
                              </a:rPr>
                            </m:ctrlPr>
                          </m:accPr>
                          <m:e>
                            <m:r>
                              <a:rPr lang="en-US" altLang="zh-CN" b="0" i="1" smtClean="0">
                                <a:latin typeface="Cambria Math" panose="02040503050406030204" pitchFamily="18" charset="0"/>
                                <a:cs typeface="Arial" panose="020B0604020202020204" pitchFamily="34" charset="0"/>
                              </a:rPr>
                              <m:t>𝑍</m:t>
                            </m:r>
                          </m:e>
                        </m:acc>
                      </m:e>
                      <m:sub>
                        <m:r>
                          <a:rPr lang="en-US" altLang="zh-CN" b="0" i="1" dirty="0" smtClean="0">
                            <a:latin typeface="Cambria Math" panose="02040503050406030204" pitchFamily="18" charset="0"/>
                            <a:cs typeface="Arial" panose="020B0604020202020204" pitchFamily="34" charset="0"/>
                          </a:rPr>
                          <m:t>𝑖</m:t>
                        </m:r>
                      </m:sub>
                    </m:sSub>
                  </m:oMath>
                </a14:m>
                <a:r>
                  <a:rPr lang="en-US" altLang="zh-CN" dirty="0">
                    <a:latin typeface="Arial" panose="020B0604020202020204" pitchFamily="34" charset="0"/>
                    <a:cs typeface="Arial" panose="020B0604020202020204" pitchFamily="34" charset="0"/>
                  </a:rPr>
                  <a:t> is a soft one-hot variable, we make </a:t>
                </a:r>
                <a14:m>
                  <m:oMath xmlns:m="http://schemas.openxmlformats.org/officeDocument/2006/math">
                    <m:r>
                      <a:rPr lang="en-US" altLang="zh-CN" b="0" i="1" smtClean="0">
                        <a:latin typeface="Cambria Math" panose="02040503050406030204" pitchFamily="18" charset="0"/>
                        <a:cs typeface="Arial" panose="020B0604020202020204" pitchFamily="34" charset="0"/>
                      </a:rPr>
                      <m:t>𝜆</m:t>
                    </m:r>
                    <m:r>
                      <a:rPr lang="en-US" altLang="zh-CN" b="0" i="1" smtClean="0">
                        <a:latin typeface="Cambria Math" panose="02040503050406030204" pitchFamily="18" charset="0"/>
                        <a:cs typeface="Arial" panose="020B0604020202020204" pitchFamily="34" charset="0"/>
                      </a:rPr>
                      <m:t>→0</m:t>
                    </m:r>
                  </m:oMath>
                </a14:m>
                <a:r>
                  <a:rPr lang="en-US" altLang="zh-CN" dirty="0">
                    <a:latin typeface="Arial" panose="020B0604020202020204" pitchFamily="34" charset="0"/>
                    <a:cs typeface="Arial" panose="020B0604020202020204" pitchFamily="34" charset="0"/>
                  </a:rPr>
                  <a:t> to eliminate additional computation &amp; communication cost.</a:t>
                </a:r>
                <a:endParaRPr lang="zh-CN" altLang="en-US" dirty="0">
                  <a:latin typeface="Arial" panose="020B0604020202020204" pitchFamily="34" charset="0"/>
                  <a:cs typeface="Arial" panose="020B0604020202020204" pitchFamily="34" charset="0"/>
                </a:endParaRPr>
              </a:p>
            </p:txBody>
          </p:sp>
        </mc:Choice>
        <mc:Fallback xmlns="">
          <p:sp>
            <p:nvSpPr>
              <p:cNvPr id="8" name="文本框 7">
                <a:extLst>
                  <a:ext uri="{FF2B5EF4-FFF2-40B4-BE49-F238E27FC236}">
                    <a16:creationId xmlns:a16="http://schemas.microsoft.com/office/drawing/2014/main" id="{1972203A-2B5E-5A2B-39DF-90F09CB4DA86}"/>
                  </a:ext>
                </a:extLst>
              </p:cNvPr>
              <p:cNvSpPr txBox="1">
                <a:spLocks noRot="1" noChangeAspect="1" noMove="1" noResize="1" noEditPoints="1" noAdjustHandles="1" noChangeArrowheads="1" noChangeShapeType="1" noTextEdit="1"/>
              </p:cNvSpPr>
              <p:nvPr/>
            </p:nvSpPr>
            <p:spPr>
              <a:xfrm>
                <a:off x="760496" y="4872686"/>
                <a:ext cx="11204787" cy="374270"/>
              </a:xfrm>
              <a:prstGeom prst="rect">
                <a:avLst/>
              </a:prstGeom>
              <a:blipFill>
                <a:blip r:embed="rId7"/>
                <a:stretch>
                  <a:fillRect l="-490" t="-6452" r="-381" b="-24194"/>
                </a:stretch>
              </a:blipFill>
            </p:spPr>
            <p:txBody>
              <a:bodyPr/>
              <a:lstStyle/>
              <a:p>
                <a:r>
                  <a:rPr lang="zh-CN" altLang="en-US">
                    <a:noFill/>
                  </a:rPr>
                  <a:t> </a:t>
                </a:r>
              </a:p>
            </p:txBody>
          </p:sp>
        </mc:Fallback>
      </mc:AlternateContent>
      <p:pic>
        <p:nvPicPr>
          <p:cNvPr id="3078" name="Picture 6">
            <a:extLst>
              <a:ext uri="{FF2B5EF4-FFF2-40B4-BE49-F238E27FC236}">
                <a16:creationId xmlns:a16="http://schemas.microsoft.com/office/drawing/2014/main" id="{6542D873-90B4-65EC-CD05-A0C9E284FB8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77708" y="5315878"/>
            <a:ext cx="2933700" cy="11049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49AF3F2D-790D-F961-DE8D-3BFF6E85E82A}"/>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06DFF1E-4A53-DC45-C2E2-18AE3C8DDF2F}"/>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11" name="文本框 10">
            <a:extLst>
              <a:ext uri="{FF2B5EF4-FFF2-40B4-BE49-F238E27FC236}">
                <a16:creationId xmlns:a16="http://schemas.microsoft.com/office/drawing/2014/main" id="{2E5BC095-5EC4-3665-332F-5F01D2C9BE1B}"/>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12" name="文本框 11">
            <a:extLst>
              <a:ext uri="{FF2B5EF4-FFF2-40B4-BE49-F238E27FC236}">
                <a16:creationId xmlns:a16="http://schemas.microsoft.com/office/drawing/2014/main" id="{989429CA-0448-A3C7-01B2-DAEBDA35AC4E}"/>
              </a:ext>
            </a:extLst>
          </p:cNvPr>
          <p:cNvSpPr txBox="1"/>
          <p:nvPr/>
        </p:nvSpPr>
        <p:spPr>
          <a:xfrm>
            <a:off x="11766884" y="6504573"/>
            <a:ext cx="425116"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15</a:t>
            </a:r>
            <a:endParaRPr lang="zh-CN" altLang="en-US" sz="1600" dirty="0">
              <a:latin typeface="Cascadia Code" panose="020B0609020000020004" pitchFamily="49" charset="0"/>
              <a:cs typeface="Cascadia Code" panose="020B0609020000020004" pitchFamily="49" charset="0"/>
            </a:endParaRPr>
          </a:p>
        </p:txBody>
      </p:sp>
      <p:sp>
        <p:nvSpPr>
          <p:cNvPr id="13" name="矩形 12">
            <a:extLst>
              <a:ext uri="{FF2B5EF4-FFF2-40B4-BE49-F238E27FC236}">
                <a16:creationId xmlns:a16="http://schemas.microsoft.com/office/drawing/2014/main" id="{635136FF-9553-A18D-1355-097A0BFB077B}"/>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4785218-3B5D-011B-12F7-837AF75D638E}"/>
              </a:ext>
            </a:extLst>
          </p:cNvPr>
          <p:cNvSpPr/>
          <p:nvPr/>
        </p:nvSpPr>
        <p:spPr>
          <a:xfrm>
            <a:off x="4135120" y="-3"/>
            <a:ext cx="4135120" cy="68167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4D41563-B17F-3DED-21E9-65A8FF5E9886}"/>
              </a:ext>
            </a:extLst>
          </p:cNvPr>
          <p:cNvSpPr txBox="1"/>
          <p:nvPr/>
        </p:nvSpPr>
        <p:spPr>
          <a:xfrm>
            <a:off x="1169410" y="110003"/>
            <a:ext cx="1988045"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11B30383-FB78-F0D4-5FEF-0B3A4D96B85C}"/>
              </a:ext>
            </a:extLst>
          </p:cNvPr>
          <p:cNvSpPr txBox="1"/>
          <p:nvPr/>
        </p:nvSpPr>
        <p:spPr>
          <a:xfrm>
            <a:off x="5011408" y="112711"/>
            <a:ext cx="2169184" cy="461665"/>
          </a:xfrm>
          <a:prstGeom prst="rect">
            <a:avLst/>
          </a:prstGeom>
          <a:noFill/>
        </p:spPr>
        <p:txBody>
          <a:bodyPr wrap="none" rtlCol="0">
            <a:spAutoFit/>
          </a:bodyPr>
          <a:lstStyle/>
          <a:p>
            <a:r>
              <a:rPr lang="en-US" altLang="zh-CN"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solidFill>
                <a:schemeClr val="bg1"/>
              </a:solidFill>
              <a:latin typeface="Cascadia Code" panose="020B0609020000020004" pitchFamily="49" charset="0"/>
              <a:cs typeface="Cascadia Code" panose="020B0609020000020004" pitchFamily="49" charset="0"/>
            </a:endParaRPr>
          </a:p>
        </p:txBody>
      </p:sp>
      <p:sp>
        <p:nvSpPr>
          <p:cNvPr id="17" name="文本框 16">
            <a:extLst>
              <a:ext uri="{FF2B5EF4-FFF2-40B4-BE49-F238E27FC236}">
                <a16:creationId xmlns:a16="http://schemas.microsoft.com/office/drawing/2014/main" id="{482AA84C-E78E-D697-E7AA-49D1372D449F}"/>
              </a:ext>
            </a:extLst>
          </p:cNvPr>
          <p:cNvSpPr txBox="1"/>
          <p:nvPr/>
        </p:nvSpPr>
        <p:spPr>
          <a:xfrm>
            <a:off x="9034545" y="110003"/>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latin typeface="Cascadia Code" panose="020B0609020000020004" pitchFamily="49" charset="0"/>
              <a:cs typeface="Cascadia Code" panose="020B0609020000020004" pitchFamily="49" charset="0"/>
            </a:endParaRPr>
          </a:p>
        </p:txBody>
      </p:sp>
      <p:sp>
        <p:nvSpPr>
          <p:cNvPr id="18" name="文本框 17">
            <a:extLst>
              <a:ext uri="{FF2B5EF4-FFF2-40B4-BE49-F238E27FC236}">
                <a16:creationId xmlns:a16="http://schemas.microsoft.com/office/drawing/2014/main" id="{F3A900FC-9021-8064-E67C-F210F85DFE51}"/>
              </a:ext>
            </a:extLst>
          </p:cNvPr>
          <p:cNvSpPr txBox="1"/>
          <p:nvPr/>
        </p:nvSpPr>
        <p:spPr>
          <a:xfrm>
            <a:off x="202564" y="864023"/>
            <a:ext cx="10363836" cy="584775"/>
          </a:xfrm>
          <a:prstGeom prst="rect">
            <a:avLst/>
          </a:prstGeom>
          <a:noFill/>
        </p:spPr>
        <p:txBody>
          <a:bodyPr wrap="square" rtlCol="0">
            <a:spAutoFit/>
          </a:bodyPr>
          <a:lstStyle/>
          <a:p>
            <a:pPr marL="457200" indent="-457200">
              <a:buFont typeface="Wingdings" panose="05000000000000000000" pitchFamily="2" charset="2"/>
              <a:buChar char="n"/>
            </a:pPr>
            <a:r>
              <a:rPr lang="en-US" altLang="zh-CN" sz="3200" dirty="0">
                <a:latin typeface="Cascadia Code" panose="020B0609020000020004" pitchFamily="49" charset="0"/>
                <a:ea typeface="Cascadia Code" panose="020B0609020000020004" pitchFamily="49" charset="0"/>
                <a:cs typeface="Cascadia Code" panose="020B0609020000020004" pitchFamily="49" charset="0"/>
              </a:rPr>
              <a:t>Credit Assignment</a:t>
            </a:r>
          </a:p>
        </p:txBody>
      </p:sp>
      <p:sp>
        <p:nvSpPr>
          <p:cNvPr id="20" name="文本框 19">
            <a:extLst>
              <a:ext uri="{FF2B5EF4-FFF2-40B4-BE49-F238E27FC236}">
                <a16:creationId xmlns:a16="http://schemas.microsoft.com/office/drawing/2014/main" id="{37D29233-96E7-0C90-D2FD-4AB794612980}"/>
              </a:ext>
            </a:extLst>
          </p:cNvPr>
          <p:cNvSpPr txBox="1"/>
          <p:nvPr/>
        </p:nvSpPr>
        <p:spPr>
          <a:xfrm>
            <a:off x="400604" y="1676447"/>
            <a:ext cx="6678563"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Cascadia Code SemiLight" panose="020B0609020000020004" pitchFamily="49" charset="0"/>
                <a:ea typeface="Cascadia Code SemiLight" panose="020B0609020000020004" pitchFamily="49" charset="0"/>
                <a:cs typeface="Cascadia Code SemiLight" panose="020B0609020000020004" pitchFamily="49" charset="0"/>
              </a:rPr>
              <a:t>Each Client’s Credit</a:t>
            </a:r>
          </a:p>
        </p:txBody>
      </p:sp>
      <p:grpSp>
        <p:nvGrpSpPr>
          <p:cNvPr id="24" name="组合 23">
            <a:extLst>
              <a:ext uri="{FF2B5EF4-FFF2-40B4-BE49-F238E27FC236}">
                <a16:creationId xmlns:a16="http://schemas.microsoft.com/office/drawing/2014/main" id="{4F8E7632-F5D1-827E-2F26-69E09107DF35}"/>
              </a:ext>
            </a:extLst>
          </p:cNvPr>
          <p:cNvGrpSpPr/>
          <p:nvPr/>
        </p:nvGrpSpPr>
        <p:grpSpPr>
          <a:xfrm>
            <a:off x="6512745" y="3251738"/>
            <a:ext cx="3132372" cy="1438026"/>
            <a:chOff x="5491082" y="3303533"/>
            <a:chExt cx="3132372" cy="1438026"/>
          </a:xfrm>
        </p:grpSpPr>
        <p:pic>
          <p:nvPicPr>
            <p:cNvPr id="21" name="图片 20">
              <a:extLst>
                <a:ext uri="{FF2B5EF4-FFF2-40B4-BE49-F238E27FC236}">
                  <a16:creationId xmlns:a16="http://schemas.microsoft.com/office/drawing/2014/main" id="{041DDA62-27BD-8D5D-58CE-A07B1368A837}"/>
                </a:ext>
              </a:extLst>
            </p:cNvPr>
            <p:cNvPicPr>
              <a:picLocks noChangeAspect="1"/>
            </p:cNvPicPr>
            <p:nvPr/>
          </p:nvPicPr>
          <p:blipFill>
            <a:blip r:embed="rId9"/>
            <a:stretch/>
          </p:blipFill>
          <p:spPr bwMode="auto">
            <a:xfrm>
              <a:off x="5491082" y="3303533"/>
              <a:ext cx="2865688" cy="1121794"/>
            </a:xfrm>
            <a:prstGeom prst="rect">
              <a:avLst/>
            </a:prstGeom>
            <a:ln>
              <a:solidFill>
                <a:schemeClr val="tx1">
                  <a:lumMod val="75000"/>
                  <a:lumOff val="25000"/>
                </a:schemeClr>
              </a:solidFill>
            </a:ln>
          </p:spPr>
        </p:pic>
        <p:sp>
          <p:nvSpPr>
            <p:cNvPr id="22" name="矩形 21">
              <a:extLst>
                <a:ext uri="{FF2B5EF4-FFF2-40B4-BE49-F238E27FC236}">
                  <a16:creationId xmlns:a16="http://schemas.microsoft.com/office/drawing/2014/main" id="{0CD13945-6CE3-7621-B134-E93F3DB08788}"/>
                </a:ext>
              </a:extLst>
            </p:cNvPr>
            <p:cNvSpPr/>
            <p:nvPr/>
          </p:nvSpPr>
          <p:spPr bwMode="auto">
            <a:xfrm>
              <a:off x="7555019" y="3928539"/>
              <a:ext cx="418465" cy="5210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p>
          </p:txBody>
        </p:sp>
        <p:sp>
          <p:nvSpPr>
            <p:cNvPr id="23" name="文本框 22">
              <a:extLst>
                <a:ext uri="{FF2B5EF4-FFF2-40B4-BE49-F238E27FC236}">
                  <a16:creationId xmlns:a16="http://schemas.microsoft.com/office/drawing/2014/main" id="{307D8420-0C75-764A-599F-E62702EC642D}"/>
                </a:ext>
              </a:extLst>
            </p:cNvPr>
            <p:cNvSpPr txBox="1"/>
            <p:nvPr/>
          </p:nvSpPr>
          <p:spPr bwMode="auto">
            <a:xfrm>
              <a:off x="6799977" y="4433782"/>
              <a:ext cx="1823477" cy="307777"/>
            </a:xfrm>
            <a:prstGeom prst="rect">
              <a:avLst/>
            </a:prstGeom>
            <a:noFill/>
          </p:spPr>
          <p:txBody>
            <a:bodyPr wrap="square" rtlCol="0">
              <a:spAutoFit/>
            </a:bodyPr>
            <a:lstStyle/>
            <a:p>
              <a:pPr algn="ctr">
                <a:defRPr/>
              </a:pPr>
              <a:r>
                <a:rPr lang="en-US" sz="1400" dirty="0">
                  <a:solidFill>
                    <a:srgbClr val="08457E"/>
                  </a:solidFill>
                  <a:latin typeface="Cascadia Code" panose="020B0609020000020004" pitchFamily="49" charset="0"/>
                  <a:ea typeface="Cascadia Code" panose="020B0609020000020004" pitchFamily="49" charset="0"/>
                  <a:cs typeface="Cascadia Code" panose="020B0609020000020004" pitchFamily="49" charset="0"/>
                </a:rPr>
                <a:t>Assigned credit</a:t>
              </a:r>
              <a:endParaRPr lang="zh-CN" sz="1400" dirty="0">
                <a:solidFill>
                  <a:srgbClr val="08457E"/>
                </a:solidFill>
                <a:latin typeface="Cascadia Code" panose="020B0609020000020004" pitchFamily="49" charset="0"/>
                <a:cs typeface="Cascadia Code" panose="020B0609020000020004" pitchFamily="49" charset="0"/>
              </a:endParaRPr>
            </a:p>
          </p:txBody>
        </p:sp>
      </p:grpSp>
      <p:sp>
        <p:nvSpPr>
          <p:cNvPr id="25" name="文本框 24">
            <a:extLst>
              <a:ext uri="{FF2B5EF4-FFF2-40B4-BE49-F238E27FC236}">
                <a16:creationId xmlns:a16="http://schemas.microsoft.com/office/drawing/2014/main" id="{491074F6-A862-8055-E3DF-6D086119C40E}"/>
              </a:ext>
            </a:extLst>
          </p:cNvPr>
          <p:cNvSpPr txBox="1"/>
          <p:nvPr/>
        </p:nvSpPr>
        <p:spPr>
          <a:xfrm>
            <a:off x="411464" y="4280129"/>
            <a:ext cx="6678563"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Cascadia Code SemiLight" panose="020B0609020000020004" pitchFamily="49" charset="0"/>
                <a:ea typeface="Cascadia Code SemiLight" panose="020B0609020000020004" pitchFamily="49" charset="0"/>
                <a:cs typeface="Cascadia Code SemiLight" panose="020B0609020000020004" pitchFamily="49" charset="0"/>
              </a:rPr>
              <a:t>Additional Cost Elimination</a:t>
            </a:r>
          </a:p>
        </p:txBody>
      </p:sp>
      <p:sp>
        <p:nvSpPr>
          <p:cNvPr id="26" name="箭头: 右 25">
            <a:extLst>
              <a:ext uri="{FF2B5EF4-FFF2-40B4-BE49-F238E27FC236}">
                <a16:creationId xmlns:a16="http://schemas.microsoft.com/office/drawing/2014/main" id="{D52B688B-A4D2-44D0-2356-B4BA5FD3157E}"/>
              </a:ext>
            </a:extLst>
          </p:cNvPr>
          <p:cNvSpPr/>
          <p:nvPr/>
        </p:nvSpPr>
        <p:spPr>
          <a:xfrm>
            <a:off x="5384482" y="3443968"/>
            <a:ext cx="978408" cy="484632"/>
          </a:xfrm>
          <a:prstGeom prst="rightArrow">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a:extLst>
              <a:ext uri="{FF2B5EF4-FFF2-40B4-BE49-F238E27FC236}">
                <a16:creationId xmlns:a16="http://schemas.microsoft.com/office/drawing/2014/main" id="{8BB156D3-628F-9A5B-618A-999139D8F3BF}"/>
              </a:ext>
            </a:extLst>
          </p:cNvPr>
          <p:cNvPicPr>
            <a:picLocks noChangeAspect="1"/>
          </p:cNvPicPr>
          <p:nvPr/>
        </p:nvPicPr>
        <p:blipFill>
          <a:blip r:embed="rId10"/>
          <a:stretch/>
        </p:blipFill>
        <p:spPr bwMode="auto">
          <a:xfrm>
            <a:off x="7528983" y="5545160"/>
            <a:ext cx="2724246" cy="538640"/>
          </a:xfrm>
          <a:prstGeom prst="rect">
            <a:avLst/>
          </a:prstGeom>
          <a:ln>
            <a:solidFill>
              <a:schemeClr val="tx1">
                <a:lumMod val="65000"/>
                <a:lumOff val="35000"/>
              </a:schemeClr>
            </a:solidFill>
          </a:ln>
        </p:spPr>
      </p:pic>
      <p:sp>
        <p:nvSpPr>
          <p:cNvPr id="28" name="箭头: 右 27">
            <a:extLst>
              <a:ext uri="{FF2B5EF4-FFF2-40B4-BE49-F238E27FC236}">
                <a16:creationId xmlns:a16="http://schemas.microsoft.com/office/drawing/2014/main" id="{7DB10619-C5FD-3207-A879-F0458D6513CE}"/>
              </a:ext>
            </a:extLst>
          </p:cNvPr>
          <p:cNvSpPr/>
          <p:nvPr/>
        </p:nvSpPr>
        <p:spPr>
          <a:xfrm>
            <a:off x="5786295" y="5636806"/>
            <a:ext cx="978408" cy="484632"/>
          </a:xfrm>
          <a:prstGeom prst="rightArrow">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0187629C-3D35-C8F1-43F7-3B72A97DFF07}"/>
              </a:ext>
            </a:extLst>
          </p:cNvPr>
          <p:cNvSpPr txBox="1"/>
          <p:nvPr/>
        </p:nvSpPr>
        <p:spPr bwMode="auto">
          <a:xfrm>
            <a:off x="5147710" y="5298252"/>
            <a:ext cx="2255577" cy="338554"/>
          </a:xfrm>
          <a:prstGeom prst="rect">
            <a:avLst/>
          </a:prstGeom>
          <a:noFill/>
        </p:spPr>
        <p:txBody>
          <a:bodyPr wrap="square" rtlCol="0">
            <a:spAutoFit/>
          </a:bodyPr>
          <a:lstStyle/>
          <a:p>
            <a:pPr>
              <a:defRPr/>
            </a:pPr>
            <a:r>
              <a:rPr lang="en-US" sz="1600" dirty="0">
                <a:latin typeface="Cascadia Code" panose="020B0609020000020004" pitchFamily="49" charset="0"/>
                <a:ea typeface="Cascadia Code" panose="020B0609020000020004" pitchFamily="49" charset="0"/>
                <a:cs typeface="Cascadia Code" panose="020B0609020000020004" pitchFamily="49" charset="0"/>
              </a:rPr>
              <a:t>Iterative Formula</a:t>
            </a:r>
            <a:endParaRPr lang="zh-CN" sz="1600" dirty="0">
              <a:latin typeface="Cascadia Code" panose="020B0609020000020004" pitchFamily="49" charset="0"/>
              <a:cs typeface="Cascadia Code" panose="020B0609020000020004" pitchFamily="49" charset="0"/>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61AEEC0-8B69-6E52-6D37-F50269B35B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3082" y="1798847"/>
            <a:ext cx="7467600" cy="36480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D7DF2FD-4F1B-8B3E-C0F6-117B9428DDE7}"/>
                  </a:ext>
                </a:extLst>
              </p:cNvPr>
              <p:cNvSpPr txBox="1"/>
              <p:nvPr/>
            </p:nvSpPr>
            <p:spPr>
              <a:xfrm>
                <a:off x="227853" y="1914701"/>
                <a:ext cx="3907267" cy="4053610"/>
              </a:xfrm>
              <a:prstGeom prst="rect">
                <a:avLst/>
              </a:prstGeom>
              <a:noFill/>
            </p:spPr>
            <p:txBody>
              <a:bodyPr wrap="square" rtlCol="0">
                <a:spAutoFit/>
              </a:bodyPr>
              <a:lstStyle/>
              <a:p>
                <a:pPr marL="342900" indent="-342900" algn="just">
                  <a:spcAft>
                    <a:spcPts val="1200"/>
                  </a:spcAft>
                  <a:buFont typeface="+mj-ea"/>
                  <a:buAutoNum type="circleNumDbPlain"/>
                </a:pPr>
                <a:r>
                  <a:rPr lang="en-US" altLang="zh-CN" sz="1400" dirty="0">
                    <a:latin typeface="Arial" panose="020B0604020202020204" pitchFamily="34" charset="0"/>
                    <a:cs typeface="Arial" panose="020B0604020202020204" pitchFamily="34" charset="0"/>
                  </a:rPr>
                  <a:t>The server samples hyperparameter </a:t>
                </a:r>
                <a14:m>
                  <m:oMath xmlns:m="http://schemas.openxmlformats.org/officeDocument/2006/math">
                    <m:sSub>
                      <m:sSubPr>
                        <m:ctrlPr>
                          <a:rPr lang="en-US" altLang="zh-CN" sz="1400" b="0" i="1" smtClean="0">
                            <a:latin typeface="Cambria Math" panose="02040503050406030204" pitchFamily="18" charset="0"/>
                            <a:cs typeface="Arial" panose="020B0604020202020204" pitchFamily="34" charset="0"/>
                          </a:rPr>
                        </m:ctrlPr>
                      </m:sSubPr>
                      <m:e>
                        <m:r>
                          <a:rPr lang="en-US" altLang="zh-CN" sz="1400" b="0" i="1" smtClean="0">
                            <a:latin typeface="Cambria Math" panose="02040503050406030204" pitchFamily="18" charset="0"/>
                            <a:cs typeface="Arial" panose="020B0604020202020204" pitchFamily="34" charset="0"/>
                          </a:rPr>
                          <m:t>h</m:t>
                        </m:r>
                      </m:e>
                      <m:sub>
                        <m:r>
                          <a:rPr lang="en-US" altLang="zh-CN" sz="1400" b="0" i="1" smtClean="0">
                            <a:latin typeface="Cambria Math" panose="02040503050406030204" pitchFamily="18" charset="0"/>
                            <a:cs typeface="Arial" panose="020B0604020202020204" pitchFamily="34" charset="0"/>
                          </a:rPr>
                          <m:t>𝑖</m:t>
                        </m:r>
                      </m:sub>
                    </m:sSub>
                  </m:oMath>
                </a14:m>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from the corresponding distribution parameters </a:t>
                </a:r>
                <a14:m>
                  <m:oMath xmlns:m="http://schemas.openxmlformats.org/officeDocument/2006/math">
                    <m:sSub>
                      <m:sSubPr>
                        <m:ctrlPr>
                          <a:rPr lang="en-US" altLang="zh-CN" sz="1400" b="0" i="1" smtClean="0">
                            <a:latin typeface="Cambria Math" panose="02040503050406030204" pitchFamily="18" charset="0"/>
                            <a:cs typeface="Arial" panose="020B0604020202020204" pitchFamily="34" charset="0"/>
                          </a:rPr>
                        </m:ctrlPr>
                      </m:sSubPr>
                      <m:e>
                        <m:r>
                          <a:rPr lang="en-US" altLang="zh-CN" sz="1400" b="0" i="1" smtClean="0">
                            <a:latin typeface="Cambria Math" panose="02040503050406030204" pitchFamily="18" charset="0"/>
                            <a:cs typeface="Arial" panose="020B0604020202020204" pitchFamily="34" charset="0"/>
                          </a:rPr>
                          <m:t>𝜋</m:t>
                        </m:r>
                      </m:e>
                      <m:sub>
                        <m:r>
                          <a:rPr lang="en-US" altLang="zh-CN" sz="1400" b="0" i="1" smtClean="0">
                            <a:latin typeface="Cambria Math" panose="02040503050406030204" pitchFamily="18" charset="0"/>
                            <a:cs typeface="Arial" panose="020B0604020202020204" pitchFamily="34" charset="0"/>
                          </a:rPr>
                          <m:t>𝑖</m:t>
                        </m:r>
                      </m:sub>
                    </m:sSub>
                  </m:oMath>
                </a14:m>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for each client. The server then obtains the global model </a:t>
                </a:r>
                <a14:m>
                  <m:oMath xmlns:m="http://schemas.openxmlformats.org/officeDocument/2006/math">
                    <m:sSub>
                      <m:sSubPr>
                        <m:ctrlPr>
                          <a:rPr lang="en-US" altLang="zh-CN" sz="1400" b="0" i="1" smtClean="0">
                            <a:latin typeface="Cambria Math" panose="02040503050406030204" pitchFamily="18" charset="0"/>
                            <a:cs typeface="Arial" panose="020B0604020202020204" pitchFamily="34" charset="0"/>
                          </a:rPr>
                        </m:ctrlPr>
                      </m:sSubPr>
                      <m:e>
                        <m:r>
                          <a:rPr lang="en-US" altLang="zh-CN" sz="1400" b="0" i="1" smtClean="0">
                            <a:latin typeface="Cambria Math" panose="02040503050406030204" pitchFamily="18" charset="0"/>
                            <a:cs typeface="Arial" panose="020B0604020202020204" pitchFamily="34" charset="0"/>
                          </a:rPr>
                          <m:t>𝜃</m:t>
                        </m:r>
                      </m:e>
                      <m:sub>
                        <m:r>
                          <a:rPr lang="en-US" altLang="zh-CN" sz="1400" b="0" i="1" smtClean="0">
                            <a:latin typeface="Cambria Math" panose="02040503050406030204" pitchFamily="18" charset="0"/>
                            <a:cs typeface="Arial" panose="020B0604020202020204" pitchFamily="34" charset="0"/>
                          </a:rPr>
                          <m:t>𝑔</m:t>
                        </m:r>
                      </m:sub>
                    </m:sSub>
                  </m:oMath>
                </a14:m>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corresponding to the current configuration </a:t>
                </a:r>
                <a14:m>
                  <m:oMath xmlns:m="http://schemas.openxmlformats.org/officeDocument/2006/math">
                    <m:r>
                      <a:rPr lang="en-US" altLang="zh-CN" sz="1400" b="0" i="1" smtClean="0">
                        <a:latin typeface="Cambria Math" panose="02040503050406030204" pitchFamily="18" charset="0"/>
                        <a:cs typeface="Arial" panose="020B0604020202020204" pitchFamily="34" charset="0"/>
                      </a:rPr>
                      <m:t>h</m:t>
                    </m:r>
                    <m:r>
                      <a:rPr lang="en-US" altLang="zh-CN" sz="1400" b="0" i="1" smtClean="0">
                        <a:latin typeface="Cambria Math" panose="02040503050406030204" pitchFamily="18" charset="0"/>
                        <a:cs typeface="Arial" panose="020B0604020202020204" pitchFamily="34" charset="0"/>
                      </a:rPr>
                      <m:t>={</m:t>
                    </m:r>
                    <m:sSub>
                      <m:sSubPr>
                        <m:ctrlPr>
                          <a:rPr lang="en-US" altLang="zh-CN" sz="1400" b="0" i="1" smtClean="0">
                            <a:latin typeface="Cambria Math" panose="02040503050406030204" pitchFamily="18" charset="0"/>
                            <a:cs typeface="Arial" panose="020B0604020202020204" pitchFamily="34" charset="0"/>
                          </a:rPr>
                        </m:ctrlPr>
                      </m:sSubPr>
                      <m:e>
                        <m:r>
                          <a:rPr lang="en-US" altLang="zh-CN" sz="1400" b="0" i="1" smtClean="0">
                            <a:latin typeface="Cambria Math" panose="02040503050406030204" pitchFamily="18" charset="0"/>
                            <a:cs typeface="Arial" panose="020B0604020202020204" pitchFamily="34" charset="0"/>
                          </a:rPr>
                          <m:t>h</m:t>
                        </m:r>
                      </m:e>
                      <m:sub>
                        <m:r>
                          <a:rPr lang="en-US" altLang="zh-CN" sz="1400" b="0" i="1" smtClean="0">
                            <a:latin typeface="Cambria Math" panose="02040503050406030204" pitchFamily="18" charset="0"/>
                            <a:cs typeface="Arial" panose="020B0604020202020204" pitchFamily="34" charset="0"/>
                          </a:rPr>
                          <m:t>1</m:t>
                        </m:r>
                      </m:sub>
                    </m:sSub>
                    <m:r>
                      <a:rPr lang="en-US" altLang="zh-CN" sz="1400" b="0" i="1" smtClean="0">
                        <a:latin typeface="Cambria Math" panose="02040503050406030204" pitchFamily="18" charset="0"/>
                        <a:cs typeface="Arial" panose="020B0604020202020204" pitchFamily="34" charset="0"/>
                      </a:rPr>
                      <m:t>,⋯,</m:t>
                    </m:r>
                    <m:sSub>
                      <m:sSubPr>
                        <m:ctrlPr>
                          <a:rPr lang="en-US" altLang="zh-CN" sz="1400" b="0" i="1" smtClean="0">
                            <a:latin typeface="Cambria Math" panose="02040503050406030204" pitchFamily="18" charset="0"/>
                            <a:cs typeface="Arial" panose="020B0604020202020204" pitchFamily="34" charset="0"/>
                          </a:rPr>
                        </m:ctrlPr>
                      </m:sSubPr>
                      <m:e>
                        <m:r>
                          <a:rPr lang="en-US" altLang="zh-CN" sz="1400" b="0" i="1" smtClean="0">
                            <a:latin typeface="Cambria Math" panose="02040503050406030204" pitchFamily="18" charset="0"/>
                            <a:cs typeface="Arial" panose="020B0604020202020204" pitchFamily="34" charset="0"/>
                          </a:rPr>
                          <m:t>h</m:t>
                        </m:r>
                      </m:e>
                      <m:sub>
                        <m:r>
                          <a:rPr lang="en-US" altLang="zh-CN" sz="1400" b="0" i="1" smtClean="0">
                            <a:latin typeface="Cambria Math" panose="02040503050406030204" pitchFamily="18" charset="0"/>
                            <a:cs typeface="Arial" panose="020B0604020202020204" pitchFamily="34" charset="0"/>
                          </a:rPr>
                          <m:t>𝑁</m:t>
                        </m:r>
                      </m:sub>
                    </m:sSub>
                    <m:r>
                      <a:rPr lang="en-US" altLang="zh-CN" sz="1400" b="0" i="1" smtClean="0">
                        <a:latin typeface="Cambria Math" panose="02040503050406030204" pitchFamily="18" charset="0"/>
                        <a:cs typeface="Arial" panose="020B0604020202020204" pitchFamily="34" charset="0"/>
                      </a:rPr>
                      <m:t>}</m:t>
                    </m:r>
                  </m:oMath>
                </a14:m>
                <a:r>
                  <a:rPr lang="en-US" altLang="zh-CN" sz="1400" dirty="0">
                    <a:latin typeface="Arial" panose="020B0604020202020204" pitchFamily="34" charset="0"/>
                    <a:cs typeface="Arial" panose="020B0604020202020204" pitchFamily="34" charset="0"/>
                  </a:rPr>
                  <a:t> from the global model buffer </a:t>
                </a:r>
                <a14:m>
                  <m:oMath xmlns:m="http://schemas.openxmlformats.org/officeDocument/2006/math">
                    <m:r>
                      <a:rPr lang="zh-CN" altLang="en-US" sz="1400" i="1" smtClean="0">
                        <a:latin typeface="Cambria Math" panose="02040503050406030204" pitchFamily="18" charset="0"/>
                        <a:cs typeface="Arial" panose="020B0604020202020204" pitchFamily="34" charset="0"/>
                      </a:rPr>
                      <m:t>𝒢</m:t>
                    </m:r>
                  </m:oMath>
                </a14:m>
                <a:r>
                  <a:rPr lang="en-US" altLang="zh-CN" sz="1400" dirty="0">
                    <a:latin typeface="Arial" panose="020B0604020202020204" pitchFamily="34" charset="0"/>
                    <a:cs typeface="Arial" panose="020B0604020202020204" pitchFamily="34" charset="0"/>
                  </a:rPr>
                  <a:t>. </a:t>
                </a:r>
              </a:p>
              <a:p>
                <a:pPr marL="342900" indent="-342900" algn="just">
                  <a:spcAft>
                    <a:spcPts val="1200"/>
                  </a:spcAft>
                  <a:buFont typeface="+mj-ea"/>
                  <a:buAutoNum type="circleNumDbPlain"/>
                </a:pPr>
                <a:r>
                  <a:rPr lang="en-US" altLang="zh-CN" sz="1400" dirty="0">
                    <a:latin typeface="Arial" panose="020B0604020202020204" pitchFamily="34" charset="0"/>
                    <a:cs typeface="Arial" panose="020B0604020202020204" pitchFamily="34" charset="0"/>
                  </a:rPr>
                  <a:t>The server sends </a:t>
                </a:r>
                <a14:m>
                  <m:oMath xmlns:m="http://schemas.openxmlformats.org/officeDocument/2006/math">
                    <m:sSub>
                      <m:sSubPr>
                        <m:ctrlPr>
                          <a:rPr lang="en-US" altLang="zh-CN" sz="1400" b="0" i="1" smtClean="0">
                            <a:latin typeface="Cambria Math" panose="02040503050406030204" pitchFamily="18" charset="0"/>
                            <a:cs typeface="Arial" panose="020B0604020202020204" pitchFamily="34" charset="0"/>
                          </a:rPr>
                        </m:ctrlPr>
                      </m:sSubPr>
                      <m:e>
                        <m:r>
                          <a:rPr lang="en-US" altLang="zh-CN" sz="1400" b="0" i="1" smtClean="0">
                            <a:latin typeface="Cambria Math" panose="02040503050406030204" pitchFamily="18" charset="0"/>
                            <a:cs typeface="Arial" panose="020B0604020202020204" pitchFamily="34" charset="0"/>
                          </a:rPr>
                          <m:t>𝜃</m:t>
                        </m:r>
                      </m:e>
                      <m:sub>
                        <m:r>
                          <a:rPr lang="en-US" altLang="zh-CN" sz="1400" b="0" i="1" smtClean="0">
                            <a:latin typeface="Cambria Math" panose="02040503050406030204" pitchFamily="18" charset="0"/>
                            <a:cs typeface="Arial" panose="020B0604020202020204" pitchFamily="34" charset="0"/>
                          </a:rPr>
                          <m:t>𝑔</m:t>
                        </m:r>
                      </m:sub>
                    </m:sSub>
                  </m:oMath>
                </a14:m>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and </a:t>
                </a:r>
                <a14:m>
                  <m:oMath xmlns:m="http://schemas.openxmlformats.org/officeDocument/2006/math">
                    <m:sSub>
                      <m:sSubPr>
                        <m:ctrlPr>
                          <a:rPr lang="en-US" altLang="zh-CN" sz="1400" b="0" i="1" smtClean="0">
                            <a:latin typeface="Cambria Math" panose="02040503050406030204" pitchFamily="18" charset="0"/>
                            <a:cs typeface="Arial" panose="020B0604020202020204" pitchFamily="34" charset="0"/>
                          </a:rPr>
                        </m:ctrlPr>
                      </m:sSubPr>
                      <m:e>
                        <m:r>
                          <a:rPr lang="en-US" altLang="zh-CN" sz="1400" b="0" i="1" smtClean="0">
                            <a:latin typeface="Cambria Math" panose="02040503050406030204" pitchFamily="18" charset="0"/>
                            <a:cs typeface="Arial" panose="020B0604020202020204" pitchFamily="34" charset="0"/>
                          </a:rPr>
                          <m:t>h</m:t>
                        </m:r>
                      </m:e>
                      <m:sub>
                        <m:r>
                          <a:rPr lang="en-US" altLang="zh-CN" sz="1400" b="0" i="1" smtClean="0">
                            <a:latin typeface="Cambria Math" panose="02040503050406030204" pitchFamily="18" charset="0"/>
                            <a:cs typeface="Arial" panose="020B0604020202020204" pitchFamily="34" charset="0"/>
                          </a:rPr>
                          <m:t>𝑖</m:t>
                        </m:r>
                      </m:sub>
                    </m:sSub>
                  </m:oMath>
                </a14:m>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to the corresponding client </a:t>
                </a:r>
                <a14:m>
                  <m:oMath xmlns:m="http://schemas.openxmlformats.org/officeDocument/2006/math">
                    <m:sSub>
                      <m:sSubPr>
                        <m:ctrlPr>
                          <a:rPr lang="en-US" altLang="zh-CN" sz="1400" b="0" i="1" smtClean="0">
                            <a:latin typeface="Cambria Math" panose="02040503050406030204" pitchFamily="18" charset="0"/>
                            <a:cs typeface="Arial" panose="020B0604020202020204" pitchFamily="34" charset="0"/>
                          </a:rPr>
                        </m:ctrlPr>
                      </m:sSubPr>
                      <m:e>
                        <m:r>
                          <a:rPr lang="en-US" altLang="zh-CN" sz="1400" b="0" i="1" smtClean="0">
                            <a:latin typeface="Cambria Math" panose="02040503050406030204" pitchFamily="18" charset="0"/>
                            <a:cs typeface="Arial" panose="020B0604020202020204" pitchFamily="34" charset="0"/>
                          </a:rPr>
                          <m:t>𝑐</m:t>
                        </m:r>
                      </m:e>
                      <m:sub>
                        <m:r>
                          <a:rPr lang="en-US" altLang="zh-CN" sz="1400" b="0" i="1" smtClean="0">
                            <a:latin typeface="Cambria Math" panose="02040503050406030204" pitchFamily="18" charset="0"/>
                            <a:cs typeface="Arial" panose="020B0604020202020204" pitchFamily="34" charset="0"/>
                          </a:rPr>
                          <m:t>𝑖</m:t>
                        </m:r>
                      </m:sub>
                    </m:sSub>
                  </m:oMath>
                </a14:m>
                <a:r>
                  <a:rPr lang="en-US" altLang="zh-CN" sz="1400" dirty="0">
                    <a:latin typeface="Arial" panose="020B0604020202020204" pitchFamily="34" charset="0"/>
                    <a:cs typeface="Arial" panose="020B0604020202020204" pitchFamily="34" charset="0"/>
                  </a:rPr>
                  <a:t>, and each client trains based on the hyperparameters and global model received. </a:t>
                </a:r>
              </a:p>
              <a:p>
                <a:pPr marL="342900" indent="-342900" algn="just">
                  <a:spcAft>
                    <a:spcPts val="1200"/>
                  </a:spcAft>
                  <a:buFont typeface="+mj-ea"/>
                  <a:buAutoNum type="circleNumDbPlain"/>
                </a:pPr>
                <a:r>
                  <a:rPr lang="en-US" altLang="zh-CN" sz="1400" dirty="0">
                    <a:latin typeface="Arial" panose="020B0604020202020204" pitchFamily="34" charset="0"/>
                    <a:cs typeface="Arial" panose="020B0604020202020204" pitchFamily="34" charset="0"/>
                  </a:rPr>
                  <a:t>The server aggregates the models uploaded by the clients</a:t>
                </a:r>
                <a:r>
                  <a:rPr lang="zh-CN" altLang="en-US" sz="14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1400" b="0" i="1" smtClean="0">
                            <a:latin typeface="Cambria Math" panose="02040503050406030204" pitchFamily="18" charset="0"/>
                            <a:cs typeface="Arial" panose="020B0604020202020204" pitchFamily="34" charset="0"/>
                          </a:rPr>
                        </m:ctrlPr>
                      </m:sSubPr>
                      <m:e>
                        <m:r>
                          <a:rPr lang="en-US" altLang="zh-CN" sz="1400" b="0" i="1" smtClean="0">
                            <a:latin typeface="Cambria Math" panose="02040503050406030204" pitchFamily="18" charset="0"/>
                            <a:cs typeface="Arial" panose="020B0604020202020204" pitchFamily="34" charset="0"/>
                          </a:rPr>
                          <m:t>𝜃</m:t>
                        </m:r>
                      </m:e>
                      <m:sub>
                        <m:r>
                          <a:rPr lang="en-US" altLang="zh-CN" sz="1400" b="0" i="1" smtClean="0">
                            <a:latin typeface="Cambria Math" panose="02040503050406030204" pitchFamily="18" charset="0"/>
                            <a:cs typeface="Arial" panose="020B0604020202020204" pitchFamily="34" charset="0"/>
                          </a:rPr>
                          <m:t>1</m:t>
                        </m:r>
                      </m:sub>
                    </m:sSub>
                    <m:r>
                      <a:rPr lang="en-US" altLang="zh-CN" sz="1400" b="0" i="1" smtClean="0">
                        <a:latin typeface="Cambria Math" panose="02040503050406030204" pitchFamily="18" charset="0"/>
                        <a:cs typeface="Arial" panose="020B0604020202020204" pitchFamily="34" charset="0"/>
                      </a:rPr>
                      <m:t>,⋯,</m:t>
                    </m:r>
                    <m:sSub>
                      <m:sSubPr>
                        <m:ctrlPr>
                          <a:rPr lang="en-US" altLang="zh-CN" sz="1400" b="0" i="1" smtClean="0">
                            <a:latin typeface="Cambria Math" panose="02040503050406030204" pitchFamily="18" charset="0"/>
                            <a:cs typeface="Arial" panose="020B0604020202020204" pitchFamily="34" charset="0"/>
                          </a:rPr>
                        </m:ctrlPr>
                      </m:sSubPr>
                      <m:e>
                        <m:r>
                          <a:rPr lang="en-US" altLang="zh-CN" sz="1400" b="0" i="1" smtClean="0">
                            <a:latin typeface="Cambria Math" panose="02040503050406030204" pitchFamily="18" charset="0"/>
                            <a:cs typeface="Arial" panose="020B0604020202020204" pitchFamily="34" charset="0"/>
                          </a:rPr>
                          <m:t>𝜃</m:t>
                        </m:r>
                      </m:e>
                      <m:sub>
                        <m:r>
                          <a:rPr lang="en-US" altLang="zh-CN" sz="1400" b="0" i="1" smtClean="0">
                            <a:latin typeface="Cambria Math" panose="02040503050406030204" pitchFamily="18" charset="0"/>
                            <a:cs typeface="Arial" panose="020B0604020202020204" pitchFamily="34" charset="0"/>
                          </a:rPr>
                          <m:t>𝑁</m:t>
                        </m:r>
                      </m:sub>
                    </m:sSub>
                  </m:oMath>
                </a14:m>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and updates the global model buffer </a:t>
                </a:r>
                <a14:m>
                  <m:oMath xmlns:m="http://schemas.openxmlformats.org/officeDocument/2006/math">
                    <m:r>
                      <a:rPr lang="zh-CN" altLang="en-US" sz="1400" i="1" smtClean="0">
                        <a:latin typeface="Cambria Math" panose="02040503050406030204" pitchFamily="18" charset="0"/>
                        <a:cs typeface="Arial" panose="020B0604020202020204" pitchFamily="34" charset="0"/>
                      </a:rPr>
                      <m:t>𝒢</m:t>
                    </m:r>
                    <m:d>
                      <m:dPr>
                        <m:begChr m:val="["/>
                        <m:endChr m:val="]"/>
                        <m:ctrlPr>
                          <a:rPr lang="en-US" altLang="zh-CN" sz="1400" b="0" i="1" smtClean="0">
                            <a:latin typeface="Cambria Math" panose="02040503050406030204" pitchFamily="18" charset="0"/>
                            <a:cs typeface="Arial" panose="020B0604020202020204" pitchFamily="34" charset="0"/>
                          </a:rPr>
                        </m:ctrlPr>
                      </m:dPr>
                      <m:e>
                        <m:r>
                          <a:rPr lang="en-US" altLang="zh-CN" sz="1400" b="0" i="1" smtClean="0">
                            <a:latin typeface="Cambria Math" panose="02040503050406030204" pitchFamily="18" charset="0"/>
                            <a:cs typeface="Arial" panose="020B0604020202020204" pitchFamily="34" charset="0"/>
                          </a:rPr>
                          <m:t>h</m:t>
                        </m:r>
                      </m:e>
                    </m:d>
                    <m:r>
                      <a:rPr lang="en-US" altLang="zh-CN" sz="1400" b="0" i="1" smtClean="0">
                        <a:latin typeface="Cambria Math" panose="02040503050406030204" pitchFamily="18" charset="0"/>
                        <a:cs typeface="Arial" panose="020B0604020202020204" pitchFamily="34" charset="0"/>
                      </a:rPr>
                      <m:t>=</m:t>
                    </m:r>
                    <m:sSub>
                      <m:sSubPr>
                        <m:ctrlPr>
                          <a:rPr lang="en-US" altLang="zh-CN" sz="1400" b="0" i="1" smtClean="0">
                            <a:latin typeface="Cambria Math" panose="02040503050406030204" pitchFamily="18" charset="0"/>
                            <a:cs typeface="Arial" panose="020B0604020202020204" pitchFamily="34" charset="0"/>
                          </a:rPr>
                        </m:ctrlPr>
                      </m:sSubPr>
                      <m:e>
                        <m:r>
                          <a:rPr lang="en-US" altLang="zh-CN" sz="1400" b="0" i="1" smtClean="0">
                            <a:latin typeface="Cambria Math" panose="02040503050406030204" pitchFamily="18" charset="0"/>
                            <a:cs typeface="Arial" panose="020B0604020202020204" pitchFamily="34" charset="0"/>
                          </a:rPr>
                          <m:t>𝜃</m:t>
                        </m:r>
                      </m:e>
                      <m:sub>
                        <m:r>
                          <a:rPr lang="en-US" altLang="zh-CN" sz="1400" b="0" i="1" smtClean="0">
                            <a:latin typeface="Cambria Math" panose="02040503050406030204" pitchFamily="18" charset="0"/>
                            <a:cs typeface="Arial" panose="020B0604020202020204" pitchFamily="34" charset="0"/>
                          </a:rPr>
                          <m:t>𝑔</m:t>
                        </m:r>
                      </m:sub>
                    </m:sSub>
                  </m:oMath>
                </a14:m>
                <a:r>
                  <a:rPr lang="en-US" altLang="zh-CN" sz="1400" dirty="0">
                    <a:latin typeface="Arial" panose="020B0604020202020204" pitchFamily="34" charset="0"/>
                    <a:cs typeface="Arial" panose="020B0604020202020204" pitchFamily="34" charset="0"/>
                  </a:rPr>
                  <a:t>. </a:t>
                </a:r>
              </a:p>
              <a:p>
                <a:pPr marL="342900" indent="-342900" algn="just">
                  <a:spcAft>
                    <a:spcPts val="1200"/>
                  </a:spcAft>
                  <a:buFont typeface="+mj-ea"/>
                  <a:buAutoNum type="circleNumDbPlain"/>
                </a:pPr>
                <a:r>
                  <a:rPr lang="en-US" altLang="zh-CN" sz="1400" dirty="0">
                    <a:latin typeface="Arial" panose="020B0604020202020204" pitchFamily="34" charset="0"/>
                    <a:cs typeface="Arial" panose="020B0604020202020204" pitchFamily="34" charset="0"/>
                  </a:rPr>
                  <a:t>The distribution parameters of each client are updated using iterative formula.</a:t>
                </a:r>
              </a:p>
            </p:txBody>
          </p:sp>
        </mc:Choice>
        <mc:Fallback xmlns="">
          <p:sp>
            <p:nvSpPr>
              <p:cNvPr id="2" name="文本框 1">
                <a:extLst>
                  <a:ext uri="{FF2B5EF4-FFF2-40B4-BE49-F238E27FC236}">
                    <a16:creationId xmlns:a16="http://schemas.microsoft.com/office/drawing/2014/main" id="{5D7DF2FD-4F1B-8B3E-C0F6-117B9428DDE7}"/>
                  </a:ext>
                </a:extLst>
              </p:cNvPr>
              <p:cNvSpPr txBox="1">
                <a:spLocks noRot="1" noChangeAspect="1" noMove="1" noResize="1" noEditPoints="1" noAdjustHandles="1" noChangeArrowheads="1" noChangeShapeType="1" noTextEdit="1"/>
              </p:cNvSpPr>
              <p:nvPr/>
            </p:nvSpPr>
            <p:spPr>
              <a:xfrm>
                <a:off x="227853" y="1914701"/>
                <a:ext cx="3907267" cy="4053610"/>
              </a:xfrm>
              <a:prstGeom prst="rect">
                <a:avLst/>
              </a:prstGeom>
              <a:blipFill>
                <a:blip r:embed="rId5"/>
                <a:stretch>
                  <a:fillRect l="-468" t="-301" r="-468" b="-752"/>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1E5110CA-EBCF-AC67-A786-E63ED64C1409}"/>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EEC979F-3DED-2889-3F77-C0206902F864}"/>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7" name="文本框 6">
            <a:extLst>
              <a:ext uri="{FF2B5EF4-FFF2-40B4-BE49-F238E27FC236}">
                <a16:creationId xmlns:a16="http://schemas.microsoft.com/office/drawing/2014/main" id="{EB90BC02-312F-A7A1-7A6B-EA529130677E}"/>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8" name="文本框 7">
            <a:extLst>
              <a:ext uri="{FF2B5EF4-FFF2-40B4-BE49-F238E27FC236}">
                <a16:creationId xmlns:a16="http://schemas.microsoft.com/office/drawing/2014/main" id="{14B82D1C-4604-F4F7-8A8E-4D7D65B319EF}"/>
              </a:ext>
            </a:extLst>
          </p:cNvPr>
          <p:cNvSpPr txBox="1"/>
          <p:nvPr/>
        </p:nvSpPr>
        <p:spPr>
          <a:xfrm>
            <a:off x="11766884" y="6504573"/>
            <a:ext cx="425116"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16</a:t>
            </a:r>
            <a:endParaRPr lang="zh-CN" altLang="en-US" sz="1600" dirty="0">
              <a:latin typeface="Cascadia Code" panose="020B0609020000020004" pitchFamily="49" charset="0"/>
              <a:cs typeface="Cascadia Code" panose="020B0609020000020004" pitchFamily="49" charset="0"/>
            </a:endParaRPr>
          </a:p>
        </p:txBody>
      </p:sp>
      <p:sp>
        <p:nvSpPr>
          <p:cNvPr id="9" name="矩形 8">
            <a:extLst>
              <a:ext uri="{FF2B5EF4-FFF2-40B4-BE49-F238E27FC236}">
                <a16:creationId xmlns:a16="http://schemas.microsoft.com/office/drawing/2014/main" id="{CD7CAD02-8666-5A72-7B67-39F73457FF21}"/>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6F93F7D-7EB7-4621-B5D8-0CAEC8CBEE90}"/>
              </a:ext>
            </a:extLst>
          </p:cNvPr>
          <p:cNvSpPr/>
          <p:nvPr/>
        </p:nvSpPr>
        <p:spPr>
          <a:xfrm>
            <a:off x="4135120" y="-3"/>
            <a:ext cx="4135120" cy="68167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F7DA97C-3F0E-A052-F268-C66B5C521057}"/>
              </a:ext>
            </a:extLst>
          </p:cNvPr>
          <p:cNvSpPr txBox="1"/>
          <p:nvPr/>
        </p:nvSpPr>
        <p:spPr>
          <a:xfrm>
            <a:off x="1169410" y="110003"/>
            <a:ext cx="1988045"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latin typeface="Cascadia Code" panose="020B0609020000020004" pitchFamily="49" charset="0"/>
              <a:cs typeface="Cascadia Code" panose="020B0609020000020004" pitchFamily="49" charset="0"/>
            </a:endParaRPr>
          </a:p>
        </p:txBody>
      </p:sp>
      <p:sp>
        <p:nvSpPr>
          <p:cNvPr id="12" name="文本框 11">
            <a:extLst>
              <a:ext uri="{FF2B5EF4-FFF2-40B4-BE49-F238E27FC236}">
                <a16:creationId xmlns:a16="http://schemas.microsoft.com/office/drawing/2014/main" id="{1A5F497A-6320-B899-B63A-E99591B9F056}"/>
              </a:ext>
            </a:extLst>
          </p:cNvPr>
          <p:cNvSpPr txBox="1"/>
          <p:nvPr/>
        </p:nvSpPr>
        <p:spPr>
          <a:xfrm>
            <a:off x="5011408" y="112711"/>
            <a:ext cx="2169184" cy="461665"/>
          </a:xfrm>
          <a:prstGeom prst="rect">
            <a:avLst/>
          </a:prstGeom>
          <a:noFill/>
        </p:spPr>
        <p:txBody>
          <a:bodyPr wrap="none" rtlCol="0">
            <a:spAutoFit/>
          </a:bodyPr>
          <a:lstStyle/>
          <a:p>
            <a:r>
              <a:rPr lang="en-US" altLang="zh-CN"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solidFill>
                <a:schemeClr val="bg1"/>
              </a:solidFill>
              <a:latin typeface="Cascadia Code" panose="020B0609020000020004" pitchFamily="49" charset="0"/>
              <a:cs typeface="Cascadia Code" panose="020B0609020000020004" pitchFamily="49" charset="0"/>
            </a:endParaRPr>
          </a:p>
        </p:txBody>
      </p:sp>
      <p:sp>
        <p:nvSpPr>
          <p:cNvPr id="13" name="文本框 12">
            <a:extLst>
              <a:ext uri="{FF2B5EF4-FFF2-40B4-BE49-F238E27FC236}">
                <a16:creationId xmlns:a16="http://schemas.microsoft.com/office/drawing/2014/main" id="{4924C94A-4FFF-0A79-A6F6-AFCCBF01A5CE}"/>
              </a:ext>
            </a:extLst>
          </p:cNvPr>
          <p:cNvSpPr txBox="1"/>
          <p:nvPr/>
        </p:nvSpPr>
        <p:spPr>
          <a:xfrm>
            <a:off x="9034545" y="110003"/>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latin typeface="Cascadia Code" panose="020B0609020000020004" pitchFamily="49" charset="0"/>
              <a:cs typeface="Cascadia Code" panose="020B0609020000020004" pitchFamily="49" charset="0"/>
            </a:endParaRPr>
          </a:p>
        </p:txBody>
      </p:sp>
      <p:sp>
        <p:nvSpPr>
          <p:cNvPr id="14" name="文本框 13">
            <a:extLst>
              <a:ext uri="{FF2B5EF4-FFF2-40B4-BE49-F238E27FC236}">
                <a16:creationId xmlns:a16="http://schemas.microsoft.com/office/drawing/2014/main" id="{BCD9D084-4D7E-9C0F-71B8-8F008F2C0330}"/>
              </a:ext>
            </a:extLst>
          </p:cNvPr>
          <p:cNvSpPr txBox="1"/>
          <p:nvPr/>
        </p:nvSpPr>
        <p:spPr>
          <a:xfrm>
            <a:off x="202564" y="864023"/>
            <a:ext cx="7286203" cy="584775"/>
          </a:xfrm>
          <a:prstGeom prst="rect">
            <a:avLst/>
          </a:prstGeom>
          <a:noFill/>
        </p:spPr>
        <p:txBody>
          <a:bodyPr wrap="square" rtlCol="0">
            <a:spAutoFit/>
          </a:bodyPr>
          <a:lstStyle/>
          <a:p>
            <a:pPr marL="457200" indent="-457200">
              <a:buFont typeface="Wingdings" panose="05000000000000000000" pitchFamily="2" charset="2"/>
              <a:buChar char="n"/>
            </a:pPr>
            <a:r>
              <a:rPr lang="en-US" altLang="zh-CN" sz="3200" dirty="0">
                <a:latin typeface="Cascadia Code" panose="020B0609020000020004" pitchFamily="49" charset="0"/>
                <a:ea typeface="Cascadia Code" panose="020B0609020000020004" pitchFamily="49" charset="0"/>
                <a:cs typeface="Cascadia Code" panose="020B0609020000020004" pitchFamily="49" charset="0"/>
              </a:rPr>
              <a:t>Workflow of </a:t>
            </a:r>
            <a:r>
              <a:rPr lang="en-US" altLang="zh-CN" sz="3200" dirty="0" err="1">
                <a:latin typeface="Cascadia Code" panose="020B0609020000020004" pitchFamily="49" charset="0"/>
                <a:ea typeface="Cascadia Code" panose="020B0609020000020004" pitchFamily="49" charset="0"/>
                <a:cs typeface="Cascadia Code" panose="020B0609020000020004" pitchFamily="49" charset="0"/>
              </a:rPr>
              <a:t>pFedDHPO</a:t>
            </a:r>
            <a:endParaRPr lang="en-US" altLang="zh-CN" sz="32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5" name="文本框 14">
            <a:extLst>
              <a:ext uri="{FF2B5EF4-FFF2-40B4-BE49-F238E27FC236}">
                <a16:creationId xmlns:a16="http://schemas.microsoft.com/office/drawing/2014/main" id="{12B5FAE3-9653-2F33-6D20-D99DCFB89BEE}"/>
              </a:ext>
            </a:extLst>
          </p:cNvPr>
          <p:cNvSpPr txBox="1"/>
          <p:nvPr/>
        </p:nvSpPr>
        <p:spPr bwMode="auto">
          <a:xfrm>
            <a:off x="6096000" y="5641372"/>
            <a:ext cx="3791424" cy="338554"/>
          </a:xfrm>
          <a:prstGeom prst="rect">
            <a:avLst/>
          </a:prstGeom>
          <a:noFill/>
        </p:spPr>
        <p:txBody>
          <a:bodyPr wrap="none" rtlCol="0">
            <a:spAutoFit/>
          </a:bodyPr>
          <a:lstStyle/>
          <a:p>
            <a:pPr algn="ctr">
              <a:defRPr/>
            </a:pPr>
            <a:r>
              <a:rPr lang="en-US" sz="1600" dirty="0">
                <a:solidFill>
                  <a:srgbClr val="08457E"/>
                </a:solidFill>
                <a:latin typeface="Cascadia Code" panose="020B0609020000020004" pitchFamily="49" charset="0"/>
                <a:ea typeface="Cascadia Code" panose="020B0609020000020004" pitchFamily="49" charset="0"/>
                <a:cs typeface="Cascadia Code" panose="020B0609020000020004" pitchFamily="49" charset="0"/>
              </a:rPr>
              <a:t>Fig:</a:t>
            </a:r>
            <a:r>
              <a:rPr lang="en-US" sz="1600" dirty="0">
                <a:latin typeface="Cascadia Code" panose="020B0609020000020004" pitchFamily="49" charset="0"/>
                <a:ea typeface="Cascadia Code" panose="020B0609020000020004" pitchFamily="49" charset="0"/>
                <a:cs typeface="Cascadia Code" panose="020B0609020000020004" pitchFamily="49" charset="0"/>
              </a:rPr>
              <a:t> The framework of </a:t>
            </a:r>
            <a:r>
              <a:rPr lang="en-US" sz="1600" dirty="0" err="1">
                <a:latin typeface="Cascadia Code" panose="020B0609020000020004" pitchFamily="49" charset="0"/>
                <a:ea typeface="Cascadia Code" panose="020B0609020000020004" pitchFamily="49" charset="0"/>
                <a:cs typeface="Cascadia Code" panose="020B0609020000020004" pitchFamily="49" charset="0"/>
              </a:rPr>
              <a:t>pFedDHPO</a:t>
            </a:r>
            <a:endParaRPr lang="zh-CN" sz="1600" dirty="0">
              <a:latin typeface="Cascadia Code" panose="020B0609020000020004" pitchFamily="49" charset="0"/>
              <a:cs typeface="Cascadia Code" panose="020B0609020000020004" pitchFamily="49" charset="0"/>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30A3715-C2C5-4DFC-5550-3DC49DF4B8ED}"/>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F9502B2-085C-A707-99BE-1FD84101E014}"/>
              </a:ext>
            </a:extLst>
          </p:cNvPr>
          <p:cNvSpPr/>
          <p:nvPr/>
        </p:nvSpPr>
        <p:spPr>
          <a:xfrm>
            <a:off x="8270240" y="-2"/>
            <a:ext cx="3921760" cy="68167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9777302-00BA-AD22-ECCA-17F7D4BC3242}"/>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03793AD-5A04-B0AA-C1A4-1CAA13675596}"/>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5" name="文本框 4">
            <a:extLst>
              <a:ext uri="{FF2B5EF4-FFF2-40B4-BE49-F238E27FC236}">
                <a16:creationId xmlns:a16="http://schemas.microsoft.com/office/drawing/2014/main" id="{4581CA7C-C587-F61C-08B4-46A3777693B7}"/>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6" name="文本框 5">
            <a:extLst>
              <a:ext uri="{FF2B5EF4-FFF2-40B4-BE49-F238E27FC236}">
                <a16:creationId xmlns:a16="http://schemas.microsoft.com/office/drawing/2014/main" id="{4A84BC27-1C39-D397-ACE7-2D42E9481E1F}"/>
              </a:ext>
            </a:extLst>
          </p:cNvPr>
          <p:cNvSpPr txBox="1"/>
          <p:nvPr/>
        </p:nvSpPr>
        <p:spPr>
          <a:xfrm>
            <a:off x="11766884" y="6504573"/>
            <a:ext cx="425116"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17</a:t>
            </a:r>
            <a:endParaRPr lang="zh-CN" altLang="en-US" sz="1600" dirty="0">
              <a:latin typeface="Cascadia Code" panose="020B0609020000020004" pitchFamily="49" charset="0"/>
              <a:cs typeface="Cascadia Code" panose="020B0609020000020004" pitchFamily="49" charset="0"/>
            </a:endParaRPr>
          </a:p>
        </p:txBody>
      </p:sp>
      <p:sp>
        <p:nvSpPr>
          <p:cNvPr id="9" name="文本框 8">
            <a:extLst>
              <a:ext uri="{FF2B5EF4-FFF2-40B4-BE49-F238E27FC236}">
                <a16:creationId xmlns:a16="http://schemas.microsoft.com/office/drawing/2014/main" id="{1B1108F3-93C1-F88C-1415-5859A8B13703}"/>
              </a:ext>
            </a:extLst>
          </p:cNvPr>
          <p:cNvSpPr txBox="1"/>
          <p:nvPr/>
        </p:nvSpPr>
        <p:spPr>
          <a:xfrm>
            <a:off x="1169410" y="110003"/>
            <a:ext cx="1988045"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latin typeface="Cascadia Code" panose="020B0609020000020004" pitchFamily="49" charset="0"/>
              <a:cs typeface="Cascadia Code" panose="020B0609020000020004" pitchFamily="49" charset="0"/>
            </a:endParaRPr>
          </a:p>
        </p:txBody>
      </p:sp>
      <p:sp>
        <p:nvSpPr>
          <p:cNvPr id="10" name="文本框 9">
            <a:extLst>
              <a:ext uri="{FF2B5EF4-FFF2-40B4-BE49-F238E27FC236}">
                <a16:creationId xmlns:a16="http://schemas.microsoft.com/office/drawing/2014/main" id="{19A29130-A04E-E06B-CDF2-44FA7C1D252F}"/>
              </a:ext>
            </a:extLst>
          </p:cNvPr>
          <p:cNvSpPr txBox="1"/>
          <p:nvPr/>
        </p:nvSpPr>
        <p:spPr>
          <a:xfrm>
            <a:off x="5011408" y="112711"/>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latin typeface="Cascadia Code" panose="020B0609020000020004" pitchFamily="49" charset="0"/>
              <a:cs typeface="Cascadia Code" panose="020B0609020000020004" pitchFamily="49" charset="0"/>
            </a:endParaRPr>
          </a:p>
        </p:txBody>
      </p:sp>
      <p:sp>
        <p:nvSpPr>
          <p:cNvPr id="11" name="文本框 10">
            <a:extLst>
              <a:ext uri="{FF2B5EF4-FFF2-40B4-BE49-F238E27FC236}">
                <a16:creationId xmlns:a16="http://schemas.microsoft.com/office/drawing/2014/main" id="{3BE7B894-AE4E-7BD2-8D1D-D804C8F14B54}"/>
              </a:ext>
            </a:extLst>
          </p:cNvPr>
          <p:cNvSpPr txBox="1"/>
          <p:nvPr/>
        </p:nvSpPr>
        <p:spPr>
          <a:xfrm>
            <a:off x="9034545" y="110003"/>
            <a:ext cx="2169184" cy="461665"/>
          </a:xfrm>
          <a:prstGeom prst="rect">
            <a:avLst/>
          </a:prstGeom>
          <a:noFill/>
        </p:spPr>
        <p:txBody>
          <a:bodyPr wrap="none" rtlCol="0">
            <a:spAutoFit/>
          </a:bodyPr>
          <a:lstStyle/>
          <a:p>
            <a:r>
              <a:rPr lang="en-US" altLang="zh-CN"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solidFill>
                <a:schemeClr val="bg1"/>
              </a:solidFill>
              <a:latin typeface="Cascadia Code" panose="020B0609020000020004" pitchFamily="49" charset="0"/>
              <a:cs typeface="Cascadia Code" panose="020B0609020000020004" pitchFamily="49" charset="0"/>
            </a:endParaRPr>
          </a:p>
        </p:txBody>
      </p:sp>
      <p:sp>
        <p:nvSpPr>
          <p:cNvPr id="13" name="文本框 12">
            <a:extLst>
              <a:ext uri="{FF2B5EF4-FFF2-40B4-BE49-F238E27FC236}">
                <a16:creationId xmlns:a16="http://schemas.microsoft.com/office/drawing/2014/main" id="{1083D8D4-5ABD-F6FD-54D8-FF6ABC56C133}"/>
              </a:ext>
            </a:extLst>
          </p:cNvPr>
          <p:cNvSpPr txBox="1"/>
          <p:nvPr/>
        </p:nvSpPr>
        <p:spPr>
          <a:xfrm>
            <a:off x="4163060" y="3044279"/>
            <a:ext cx="3865880" cy="769441"/>
          </a:xfrm>
          <a:prstGeom prst="rect">
            <a:avLst/>
          </a:prstGeom>
          <a:noFill/>
        </p:spPr>
        <p:txBody>
          <a:bodyPr wrap="square" rtlCol="0">
            <a:spAutoFit/>
          </a:bodyPr>
          <a:lstStyle/>
          <a:p>
            <a:pPr algn="ctr"/>
            <a:r>
              <a:rPr lang="en-US" altLang="zh-CN" sz="4400" dirty="0">
                <a:latin typeface="Cascadia Code" panose="020B0609020000020004" pitchFamily="49" charset="0"/>
                <a:ea typeface="Cascadia Code" panose="020B0609020000020004" pitchFamily="49" charset="0"/>
                <a:cs typeface="Cascadia Code" panose="020B0609020000020004" pitchFamily="49" charset="0"/>
              </a:rPr>
              <a:t>Evaluations</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A6ACCC3-E706-A6D4-E7B2-0BE53E5BEF17}"/>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5C105722-586A-D804-1E23-E5FAEE700590}"/>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5" name="文本框 4">
            <a:extLst>
              <a:ext uri="{FF2B5EF4-FFF2-40B4-BE49-F238E27FC236}">
                <a16:creationId xmlns:a16="http://schemas.microsoft.com/office/drawing/2014/main" id="{27EFC331-4BDF-36E5-180B-7503821EB3F2}"/>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6" name="文本框 5">
            <a:extLst>
              <a:ext uri="{FF2B5EF4-FFF2-40B4-BE49-F238E27FC236}">
                <a16:creationId xmlns:a16="http://schemas.microsoft.com/office/drawing/2014/main" id="{2E3E5379-5C49-F7B0-E428-29880DD0F31D}"/>
              </a:ext>
            </a:extLst>
          </p:cNvPr>
          <p:cNvSpPr txBox="1"/>
          <p:nvPr/>
        </p:nvSpPr>
        <p:spPr>
          <a:xfrm>
            <a:off x="11766884" y="6504573"/>
            <a:ext cx="425116"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18</a:t>
            </a:r>
            <a:endParaRPr lang="zh-CN" altLang="en-US" sz="1600" dirty="0">
              <a:latin typeface="Cascadia Code" panose="020B0609020000020004" pitchFamily="49" charset="0"/>
              <a:cs typeface="Cascadia Code" panose="020B0609020000020004" pitchFamily="49" charset="0"/>
            </a:endParaRPr>
          </a:p>
        </p:txBody>
      </p:sp>
      <p:sp>
        <p:nvSpPr>
          <p:cNvPr id="7" name="矩形 6">
            <a:extLst>
              <a:ext uri="{FF2B5EF4-FFF2-40B4-BE49-F238E27FC236}">
                <a16:creationId xmlns:a16="http://schemas.microsoft.com/office/drawing/2014/main" id="{A09A2619-C638-E660-C69B-06B52451CC2F}"/>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C6E3C19-C3B8-7652-FEE9-BB1D48F54ECF}"/>
              </a:ext>
            </a:extLst>
          </p:cNvPr>
          <p:cNvSpPr/>
          <p:nvPr/>
        </p:nvSpPr>
        <p:spPr>
          <a:xfrm>
            <a:off x="8270240" y="-2"/>
            <a:ext cx="3921760" cy="681677"/>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72DE8DB-571D-E96B-DEAC-9249F349BA1B}"/>
              </a:ext>
            </a:extLst>
          </p:cNvPr>
          <p:cNvSpPr txBox="1"/>
          <p:nvPr/>
        </p:nvSpPr>
        <p:spPr>
          <a:xfrm>
            <a:off x="1169410" y="110003"/>
            <a:ext cx="1988045"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latin typeface="Cascadia Code" panose="020B0609020000020004" pitchFamily="49" charset="0"/>
              <a:cs typeface="Cascadia Code" panose="020B0609020000020004" pitchFamily="49" charset="0"/>
            </a:endParaRPr>
          </a:p>
        </p:txBody>
      </p:sp>
      <p:sp>
        <p:nvSpPr>
          <p:cNvPr id="10" name="文本框 9">
            <a:extLst>
              <a:ext uri="{FF2B5EF4-FFF2-40B4-BE49-F238E27FC236}">
                <a16:creationId xmlns:a16="http://schemas.microsoft.com/office/drawing/2014/main" id="{6D09075C-5024-2CB3-686E-97D1DF39EFE2}"/>
              </a:ext>
            </a:extLst>
          </p:cNvPr>
          <p:cNvSpPr txBox="1"/>
          <p:nvPr/>
        </p:nvSpPr>
        <p:spPr>
          <a:xfrm>
            <a:off x="5011408" y="112711"/>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latin typeface="Cascadia Code" panose="020B0609020000020004" pitchFamily="49" charset="0"/>
              <a:cs typeface="Cascadia Code" panose="020B0609020000020004" pitchFamily="49" charset="0"/>
            </a:endParaRPr>
          </a:p>
        </p:txBody>
      </p:sp>
      <p:sp>
        <p:nvSpPr>
          <p:cNvPr id="11" name="文本框 10">
            <a:extLst>
              <a:ext uri="{FF2B5EF4-FFF2-40B4-BE49-F238E27FC236}">
                <a16:creationId xmlns:a16="http://schemas.microsoft.com/office/drawing/2014/main" id="{62006763-4919-A06A-A9A9-65C47F37BA1B}"/>
              </a:ext>
            </a:extLst>
          </p:cNvPr>
          <p:cNvSpPr txBox="1"/>
          <p:nvPr/>
        </p:nvSpPr>
        <p:spPr>
          <a:xfrm>
            <a:off x="9034545" y="110003"/>
            <a:ext cx="2169184" cy="461665"/>
          </a:xfrm>
          <a:prstGeom prst="rect">
            <a:avLst/>
          </a:prstGeom>
          <a:noFill/>
        </p:spPr>
        <p:txBody>
          <a:bodyPr wrap="none" rtlCol="0">
            <a:spAutoFit/>
          </a:bodyPr>
          <a:lstStyle/>
          <a:p>
            <a:r>
              <a:rPr lang="en-US" altLang="zh-CN"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solidFill>
                <a:schemeClr val="bg1"/>
              </a:solidFill>
              <a:latin typeface="Cascadia Code" panose="020B0609020000020004" pitchFamily="49" charset="0"/>
              <a:cs typeface="Cascadia Code" panose="020B0609020000020004" pitchFamily="49" charset="0"/>
            </a:endParaRPr>
          </a:p>
        </p:txBody>
      </p:sp>
      <p:sp>
        <p:nvSpPr>
          <p:cNvPr id="12" name="文本框 11">
            <a:extLst>
              <a:ext uri="{FF2B5EF4-FFF2-40B4-BE49-F238E27FC236}">
                <a16:creationId xmlns:a16="http://schemas.microsoft.com/office/drawing/2014/main" id="{79843B99-45C1-3510-CBEE-9D569D75AC07}"/>
              </a:ext>
            </a:extLst>
          </p:cNvPr>
          <p:cNvSpPr txBox="1"/>
          <p:nvPr/>
        </p:nvSpPr>
        <p:spPr>
          <a:xfrm>
            <a:off x="202564" y="864023"/>
            <a:ext cx="7286203" cy="584775"/>
          </a:xfrm>
          <a:prstGeom prst="rect">
            <a:avLst/>
          </a:prstGeom>
          <a:noFill/>
        </p:spPr>
        <p:txBody>
          <a:bodyPr wrap="square" rtlCol="0">
            <a:spAutoFit/>
          </a:bodyPr>
          <a:lstStyle/>
          <a:p>
            <a:pPr marL="457200" indent="-457200">
              <a:buFont typeface="Wingdings" panose="05000000000000000000" pitchFamily="2" charset="2"/>
              <a:buChar char="n"/>
            </a:pPr>
            <a:r>
              <a:rPr lang="en-US" altLang="zh-CN" sz="3200" dirty="0">
                <a:latin typeface="Cascadia Code" panose="020B0609020000020004" pitchFamily="49" charset="0"/>
                <a:ea typeface="Cascadia Code" panose="020B0609020000020004" pitchFamily="49" charset="0"/>
                <a:cs typeface="Cascadia Code" panose="020B0609020000020004" pitchFamily="49" charset="0"/>
              </a:rPr>
              <a:t>Primary Results</a:t>
            </a:r>
          </a:p>
        </p:txBody>
      </p:sp>
      <p:pic>
        <p:nvPicPr>
          <p:cNvPr id="13" name="图片 12">
            <a:extLst>
              <a:ext uri="{FF2B5EF4-FFF2-40B4-BE49-F238E27FC236}">
                <a16:creationId xmlns:a16="http://schemas.microsoft.com/office/drawing/2014/main" id="{879C2CC3-D1CC-981D-AC4E-D6B6C3A63831}"/>
              </a:ext>
            </a:extLst>
          </p:cNvPr>
          <p:cNvPicPr>
            <a:picLocks noChangeAspect="1"/>
          </p:cNvPicPr>
          <p:nvPr/>
        </p:nvPicPr>
        <p:blipFill>
          <a:blip r:embed="rId3"/>
          <a:stretch/>
        </p:blipFill>
        <p:spPr bwMode="auto">
          <a:xfrm>
            <a:off x="386299" y="3063649"/>
            <a:ext cx="7987888" cy="2722130"/>
          </a:xfrm>
          <a:prstGeom prst="rect">
            <a:avLst/>
          </a:prstGeom>
        </p:spPr>
      </p:pic>
      <p:pic>
        <p:nvPicPr>
          <p:cNvPr id="14" name="图片 13">
            <a:extLst>
              <a:ext uri="{FF2B5EF4-FFF2-40B4-BE49-F238E27FC236}">
                <a16:creationId xmlns:a16="http://schemas.microsoft.com/office/drawing/2014/main" id="{703F7D29-26D9-6A78-FCD9-B4DBC13CF502}"/>
              </a:ext>
            </a:extLst>
          </p:cNvPr>
          <p:cNvPicPr>
            <a:picLocks noChangeAspect="1"/>
          </p:cNvPicPr>
          <p:nvPr/>
        </p:nvPicPr>
        <p:blipFill>
          <a:blip r:embed="rId4"/>
          <a:stretch/>
        </p:blipFill>
        <p:spPr bwMode="auto">
          <a:xfrm>
            <a:off x="8997836" y="941938"/>
            <a:ext cx="2376000" cy="1265290"/>
          </a:xfrm>
          <a:prstGeom prst="rect">
            <a:avLst/>
          </a:prstGeom>
        </p:spPr>
      </p:pic>
      <p:pic>
        <p:nvPicPr>
          <p:cNvPr id="15" name="图片 14">
            <a:extLst>
              <a:ext uri="{FF2B5EF4-FFF2-40B4-BE49-F238E27FC236}">
                <a16:creationId xmlns:a16="http://schemas.microsoft.com/office/drawing/2014/main" id="{09BC79CE-AB87-7AD6-213F-C042AFA75C6C}"/>
              </a:ext>
            </a:extLst>
          </p:cNvPr>
          <p:cNvPicPr>
            <a:picLocks noChangeAspect="1"/>
          </p:cNvPicPr>
          <p:nvPr/>
        </p:nvPicPr>
        <p:blipFill>
          <a:blip r:embed="rId5"/>
          <a:stretch/>
        </p:blipFill>
        <p:spPr bwMode="auto">
          <a:xfrm>
            <a:off x="9027515" y="2891843"/>
            <a:ext cx="2376000" cy="1244655"/>
          </a:xfrm>
          <a:prstGeom prst="rect">
            <a:avLst/>
          </a:prstGeom>
        </p:spPr>
      </p:pic>
      <p:pic>
        <p:nvPicPr>
          <p:cNvPr id="16" name="图片 15">
            <a:extLst>
              <a:ext uri="{FF2B5EF4-FFF2-40B4-BE49-F238E27FC236}">
                <a16:creationId xmlns:a16="http://schemas.microsoft.com/office/drawing/2014/main" id="{34F7A599-3CC5-53F1-ADCD-8AC2C0754B7D}"/>
              </a:ext>
            </a:extLst>
          </p:cNvPr>
          <p:cNvPicPr>
            <a:picLocks noChangeAspect="1"/>
          </p:cNvPicPr>
          <p:nvPr/>
        </p:nvPicPr>
        <p:blipFill>
          <a:blip r:embed="rId6"/>
          <a:stretch/>
        </p:blipFill>
        <p:spPr bwMode="auto">
          <a:xfrm>
            <a:off x="9027515" y="4715649"/>
            <a:ext cx="2376000" cy="1242830"/>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FAE35B4-ADC7-D00F-BC79-72A0DA4C2328}"/>
                  </a:ext>
                </a:extLst>
              </p:cNvPr>
              <p:cNvSpPr txBox="1"/>
              <p:nvPr/>
            </p:nvSpPr>
            <p:spPr bwMode="auto">
              <a:xfrm>
                <a:off x="428328" y="1937736"/>
                <a:ext cx="7903830" cy="954107"/>
              </a:xfrm>
              <a:prstGeom prst="rect">
                <a:avLst/>
              </a:prstGeom>
              <a:noFill/>
            </p:spPr>
            <p:txBody>
              <a:bodyPr wrap="square" rtlCol="0">
                <a:spAutoFit/>
              </a:bodyPr>
              <a:lstStyle/>
              <a:p>
                <a:pPr>
                  <a:defRPr/>
                </a:pPr>
                <a:r>
                  <a:rPr lang="en-US" sz="1400" dirty="0">
                    <a:solidFill>
                      <a:srgbClr val="08457E"/>
                    </a:solidFill>
                    <a:latin typeface="Arial" panose="020B0604020202020204" pitchFamily="34" charset="0"/>
                    <a:cs typeface="Arial" panose="020B0604020202020204" pitchFamily="34" charset="0"/>
                  </a:rPr>
                  <a:t>TABLE:</a:t>
                </a:r>
                <a:r>
                  <a:rPr lang="zh-CN" sz="1400" dirty="0">
                    <a:solidFill>
                      <a:srgbClr val="08457E"/>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Test accuracy of models trained using hyperparameters optimized under different HPO budgets </a:t>
                </a:r>
                <a14:m>
                  <m:oMath xmlns:m="http://schemas.openxmlformats.org/officeDocument/2006/math">
                    <m:r>
                      <a:rPr lang="en-US" sz="1400" b="0" i="1">
                        <a:latin typeface="Cambria Math"/>
                        <a:cs typeface="Times New Roman"/>
                      </a:rPr>
                      <m:t>𝐵</m:t>
                    </m:r>
                  </m:oMath>
                </a14:m>
                <a:r>
                  <a:rPr lang="en-US" sz="1400" dirty="0">
                    <a:latin typeface="Arial" panose="020B0604020202020204" pitchFamily="34" charset="0"/>
                    <a:cs typeface="Arial" panose="020B0604020202020204" pitchFamily="34" charset="0"/>
                  </a:rPr>
                  <a:t>. The best accuracy is marked in bold, and the secondary is marked in underline. The subscript </a:t>
                </a:r>
                <a14:m>
                  <m:oMath xmlns:m="http://schemas.openxmlformats.org/officeDocument/2006/math">
                    <m:sSub>
                      <m:sSubPr>
                        <m:ctrlPr>
                          <a:rPr lang="en-US" sz="1400" b="0" i="1">
                            <a:latin typeface="Cambria Math" panose="02040503050406030204" pitchFamily="18" charset="0"/>
                            <a:ea typeface="Cambria Math"/>
                            <a:cs typeface="Times New Roman"/>
                          </a:rPr>
                        </m:ctrlPr>
                      </m:sSubPr>
                      <m:e>
                        <m:r>
                          <a:rPr lang="en-US" sz="1400" i="1">
                            <a:latin typeface="Cambria Math"/>
                            <a:ea typeface="Cambria Math"/>
                            <a:cs typeface="Times New Roman"/>
                          </a:rPr>
                          <m:t>↓</m:t>
                        </m:r>
                      </m:e>
                      <m:sub>
                        <m:r>
                          <a:rPr lang="en-US" sz="1400" b="0" i="1">
                            <a:latin typeface="Cambria Math"/>
                            <a:ea typeface="Cambria Math"/>
                            <a:cs typeface="Times New Roman"/>
                          </a:rPr>
                          <m:t>𝑥</m:t>
                        </m:r>
                        <m:r>
                          <a:rPr lang="en-US" sz="1400" b="0" i="1">
                            <a:latin typeface="Cambria Math"/>
                            <a:ea typeface="Cambria Math"/>
                            <a:cs typeface="Times New Roman"/>
                          </a:rPr>
                          <m:t>.</m:t>
                        </m:r>
                        <m:r>
                          <a:rPr lang="en-US" sz="1400" b="0" i="1">
                            <a:latin typeface="Cambria Math"/>
                            <a:ea typeface="Cambria Math"/>
                            <a:cs typeface="Times New Roman"/>
                          </a:rPr>
                          <m:t>𝑥</m:t>
                        </m:r>
                      </m:sub>
                    </m:sSub>
                  </m:oMath>
                </a14:m>
                <a:r>
                  <a:rPr lang="zh-CN"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is the performance difference from the best result, marked green when the difference is greater than 10%.</a:t>
                </a:r>
                <a:endParaRPr lang="zh-CN" sz="1400" dirty="0">
                  <a:latin typeface="Arial" panose="020B0604020202020204" pitchFamily="34" charset="0"/>
                  <a:cs typeface="Arial" panose="020B0604020202020204" pitchFamily="34" charset="0"/>
                </a:endParaRPr>
              </a:p>
            </p:txBody>
          </p:sp>
        </mc:Choice>
        <mc:Fallback xmlns="">
          <p:sp>
            <p:nvSpPr>
              <p:cNvPr id="17" name="文本框 16">
                <a:extLst>
                  <a:ext uri="{FF2B5EF4-FFF2-40B4-BE49-F238E27FC236}">
                    <a16:creationId xmlns:a16="http://schemas.microsoft.com/office/drawing/2014/main" id="{4FAE35B4-ADC7-D00F-BC79-72A0DA4C2328}"/>
                  </a:ext>
                </a:extLst>
              </p:cNvPr>
              <p:cNvSpPr txBox="1">
                <a:spLocks noRot="1" noChangeAspect="1" noMove="1" noResize="1" noEditPoints="1" noAdjustHandles="1" noChangeArrowheads="1" noChangeShapeType="1" noTextEdit="1"/>
              </p:cNvSpPr>
              <p:nvPr/>
            </p:nvSpPr>
            <p:spPr bwMode="auto">
              <a:xfrm>
                <a:off x="428328" y="1937736"/>
                <a:ext cx="7903830" cy="954107"/>
              </a:xfrm>
              <a:prstGeom prst="rect">
                <a:avLst/>
              </a:prstGeom>
              <a:blipFill>
                <a:blip r:embed="rId7"/>
                <a:stretch>
                  <a:fillRect l="-231" t="-1282" b="-5769"/>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3D6DA8C8-9360-73F4-DF8D-38D202B6861C}"/>
              </a:ext>
            </a:extLst>
          </p:cNvPr>
          <p:cNvSpPr txBox="1"/>
          <p:nvPr/>
        </p:nvSpPr>
        <p:spPr bwMode="auto">
          <a:xfrm>
            <a:off x="8484564" y="2236826"/>
            <a:ext cx="3402544" cy="461665"/>
          </a:xfrm>
          <a:prstGeom prst="rect">
            <a:avLst/>
          </a:prstGeom>
          <a:noFill/>
        </p:spPr>
        <p:txBody>
          <a:bodyPr wrap="square" rtlCol="0">
            <a:spAutoFit/>
          </a:bodyPr>
          <a:lstStyle/>
          <a:p>
            <a:pPr algn="just">
              <a:defRPr/>
            </a:pPr>
            <a:r>
              <a:rPr lang="en-US" sz="1200" dirty="0">
                <a:solidFill>
                  <a:srgbClr val="08457E"/>
                </a:solidFill>
                <a:latin typeface="Arial" panose="020B0604020202020204" pitchFamily="34" charset="0"/>
                <a:cs typeface="Arial" panose="020B0604020202020204" pitchFamily="34" charset="0"/>
              </a:rPr>
              <a:t>Fig:</a:t>
            </a:r>
            <a:r>
              <a:rPr lang="zh-CN" sz="1200" dirty="0">
                <a:solidFill>
                  <a:srgbClr val="08457E"/>
                </a:solidFill>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Impact of different HPO budgets on the test accuracy of ResNet18 trained on CIFAR10.</a:t>
            </a:r>
            <a:endParaRPr lang="zh-CN" sz="1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B703852-A4EB-FA9E-FB48-19371D216459}"/>
                  </a:ext>
                </a:extLst>
              </p:cNvPr>
              <p:cNvSpPr txBox="1"/>
              <p:nvPr/>
            </p:nvSpPr>
            <p:spPr bwMode="auto">
              <a:xfrm>
                <a:off x="8514243" y="4115073"/>
                <a:ext cx="3402544" cy="461665"/>
              </a:xfrm>
              <a:prstGeom prst="rect">
                <a:avLst/>
              </a:prstGeom>
              <a:noFill/>
            </p:spPr>
            <p:txBody>
              <a:bodyPr wrap="square" rtlCol="0">
                <a:spAutoFit/>
              </a:bodyPr>
              <a:lstStyle/>
              <a:p>
                <a:pPr algn="just">
                  <a:defRPr/>
                </a:pPr>
                <a:r>
                  <a:rPr lang="en-US" sz="1200" dirty="0">
                    <a:solidFill>
                      <a:srgbClr val="08457E"/>
                    </a:solidFill>
                    <a:latin typeface="Arial" panose="020B0604020202020204" pitchFamily="34" charset="0"/>
                    <a:cs typeface="Arial" panose="020B0604020202020204" pitchFamily="34" charset="0"/>
                  </a:rPr>
                  <a:t>Fig:</a:t>
                </a:r>
                <a:r>
                  <a:rPr lang="zh-CN" sz="1200" dirty="0">
                    <a:solidFill>
                      <a:srgbClr val="08457E"/>
                    </a:solidFill>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Impact of different </a:t>
                </a:r>
                <a14:m>
                  <m:oMath xmlns:m="http://schemas.openxmlformats.org/officeDocument/2006/math">
                    <m:r>
                      <a:rPr lang="en-US" sz="1200" b="0" i="1">
                        <a:latin typeface="Cambria Math"/>
                        <a:cs typeface="Times New Roman"/>
                      </a:rPr>
                      <m:t>𝛼</m:t>
                    </m:r>
                  </m:oMath>
                </a14:m>
                <a:r>
                  <a:rPr lang="zh-CN"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parameters on the test accuracy of ResNet18 trained on CIFAR10.</a:t>
                </a:r>
                <a:endParaRPr lang="zh-CN" sz="1200" dirty="0">
                  <a:latin typeface="Arial" panose="020B0604020202020204" pitchFamily="34" charset="0"/>
                  <a:cs typeface="Arial" panose="020B0604020202020204" pitchFamily="34" charset="0"/>
                </a:endParaRPr>
              </a:p>
            </p:txBody>
          </p:sp>
        </mc:Choice>
        <mc:Fallback xmlns="">
          <p:sp>
            <p:nvSpPr>
              <p:cNvPr id="19" name="文本框 18">
                <a:extLst>
                  <a:ext uri="{FF2B5EF4-FFF2-40B4-BE49-F238E27FC236}">
                    <a16:creationId xmlns:a16="http://schemas.microsoft.com/office/drawing/2014/main" id="{0B703852-A4EB-FA9E-FB48-19371D216459}"/>
                  </a:ext>
                </a:extLst>
              </p:cNvPr>
              <p:cNvSpPr txBox="1">
                <a:spLocks noRot="1" noChangeAspect="1" noMove="1" noResize="1" noEditPoints="1" noAdjustHandles="1" noChangeArrowheads="1" noChangeShapeType="1" noTextEdit="1"/>
              </p:cNvSpPr>
              <p:nvPr/>
            </p:nvSpPr>
            <p:spPr bwMode="auto">
              <a:xfrm>
                <a:off x="8514243" y="4115073"/>
                <a:ext cx="3402544" cy="461665"/>
              </a:xfrm>
              <a:prstGeom prst="rect">
                <a:avLst/>
              </a:prstGeom>
              <a:blipFill>
                <a:blip r:embed="rId8"/>
                <a:stretch>
                  <a:fillRect l="-179" t="-1316" b="-7895"/>
                </a:stretch>
              </a:blipFill>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DB02FEBB-BA56-C53A-7FAD-07E1152C2389}"/>
              </a:ext>
            </a:extLst>
          </p:cNvPr>
          <p:cNvSpPr txBox="1"/>
          <p:nvPr/>
        </p:nvSpPr>
        <p:spPr bwMode="auto">
          <a:xfrm>
            <a:off x="8543923" y="5922151"/>
            <a:ext cx="3343185" cy="461665"/>
          </a:xfrm>
          <a:prstGeom prst="rect">
            <a:avLst/>
          </a:prstGeom>
          <a:noFill/>
        </p:spPr>
        <p:txBody>
          <a:bodyPr wrap="square" rtlCol="0">
            <a:spAutoFit/>
          </a:bodyPr>
          <a:lstStyle/>
          <a:p>
            <a:pPr algn="just">
              <a:defRPr/>
            </a:pPr>
            <a:r>
              <a:rPr lang="en-US" sz="1200" dirty="0">
                <a:solidFill>
                  <a:srgbClr val="08457E"/>
                </a:solidFill>
                <a:latin typeface="Arial" panose="020B0604020202020204" pitchFamily="34" charset="0"/>
                <a:cs typeface="Arial" panose="020B0604020202020204" pitchFamily="34" charset="0"/>
              </a:rPr>
              <a:t>Fig:</a:t>
            </a:r>
            <a:r>
              <a:rPr lang="zh-CN" sz="1200" dirty="0">
                <a:solidFill>
                  <a:srgbClr val="08457E"/>
                </a:solidFill>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Impact of different client scales on the test accuracy of ResNet18 trained on CIFAR10.</a:t>
            </a:r>
            <a:endParaRPr lang="zh-CN" sz="1200" dirty="0">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A6ACCC3-E706-A6D4-E7B2-0BE53E5BEF17}"/>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5C105722-586A-D804-1E23-E5FAEE700590}"/>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5" name="文本框 4">
            <a:extLst>
              <a:ext uri="{FF2B5EF4-FFF2-40B4-BE49-F238E27FC236}">
                <a16:creationId xmlns:a16="http://schemas.microsoft.com/office/drawing/2014/main" id="{27EFC331-4BDF-36E5-180B-7503821EB3F2}"/>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6" name="文本框 5">
            <a:extLst>
              <a:ext uri="{FF2B5EF4-FFF2-40B4-BE49-F238E27FC236}">
                <a16:creationId xmlns:a16="http://schemas.microsoft.com/office/drawing/2014/main" id="{2E3E5379-5C49-F7B0-E428-29880DD0F31D}"/>
              </a:ext>
            </a:extLst>
          </p:cNvPr>
          <p:cNvSpPr txBox="1"/>
          <p:nvPr/>
        </p:nvSpPr>
        <p:spPr>
          <a:xfrm>
            <a:off x="11766884" y="6504573"/>
            <a:ext cx="425116"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19</a:t>
            </a:r>
            <a:endParaRPr lang="zh-CN" altLang="en-US" sz="1600" dirty="0">
              <a:latin typeface="Cascadia Code" panose="020B0609020000020004" pitchFamily="49" charset="0"/>
              <a:cs typeface="Cascadia Code" panose="020B0609020000020004" pitchFamily="49" charset="0"/>
            </a:endParaRPr>
          </a:p>
        </p:txBody>
      </p:sp>
      <p:sp>
        <p:nvSpPr>
          <p:cNvPr id="7" name="矩形 6">
            <a:extLst>
              <a:ext uri="{FF2B5EF4-FFF2-40B4-BE49-F238E27FC236}">
                <a16:creationId xmlns:a16="http://schemas.microsoft.com/office/drawing/2014/main" id="{A09A2619-C638-E660-C69B-06B52451CC2F}"/>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72DE8DB-571D-E96B-DEAC-9249F349BA1B}"/>
              </a:ext>
            </a:extLst>
          </p:cNvPr>
          <p:cNvSpPr txBox="1"/>
          <p:nvPr/>
        </p:nvSpPr>
        <p:spPr>
          <a:xfrm>
            <a:off x="1169410" y="110003"/>
            <a:ext cx="1988045"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latin typeface="Cascadia Code" panose="020B0609020000020004" pitchFamily="49" charset="0"/>
              <a:cs typeface="Cascadia Code" panose="020B0609020000020004" pitchFamily="49" charset="0"/>
            </a:endParaRPr>
          </a:p>
        </p:txBody>
      </p:sp>
      <p:sp>
        <p:nvSpPr>
          <p:cNvPr id="10" name="文本框 9">
            <a:extLst>
              <a:ext uri="{FF2B5EF4-FFF2-40B4-BE49-F238E27FC236}">
                <a16:creationId xmlns:a16="http://schemas.microsoft.com/office/drawing/2014/main" id="{6D09075C-5024-2CB3-686E-97D1DF39EFE2}"/>
              </a:ext>
            </a:extLst>
          </p:cNvPr>
          <p:cNvSpPr txBox="1"/>
          <p:nvPr/>
        </p:nvSpPr>
        <p:spPr>
          <a:xfrm>
            <a:off x="5011408" y="112711"/>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latin typeface="Cascadia Code" panose="020B0609020000020004" pitchFamily="49" charset="0"/>
              <a:cs typeface="Cascadia Code" panose="020B0609020000020004" pitchFamily="49" charset="0"/>
            </a:endParaRPr>
          </a:p>
        </p:txBody>
      </p:sp>
      <p:sp>
        <p:nvSpPr>
          <p:cNvPr id="11" name="文本框 10">
            <a:extLst>
              <a:ext uri="{FF2B5EF4-FFF2-40B4-BE49-F238E27FC236}">
                <a16:creationId xmlns:a16="http://schemas.microsoft.com/office/drawing/2014/main" id="{62006763-4919-A06A-A9A9-65C47F37BA1B}"/>
              </a:ext>
            </a:extLst>
          </p:cNvPr>
          <p:cNvSpPr txBox="1"/>
          <p:nvPr/>
        </p:nvSpPr>
        <p:spPr>
          <a:xfrm>
            <a:off x="9034545" y="110003"/>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latin typeface="Cascadia Code" panose="020B0609020000020004" pitchFamily="49" charset="0"/>
              <a:cs typeface="Cascadia Code" panose="020B0609020000020004" pitchFamily="49" charset="0"/>
            </a:endParaRPr>
          </a:p>
        </p:txBody>
      </p:sp>
      <p:sp>
        <p:nvSpPr>
          <p:cNvPr id="4" name="文本框 3">
            <a:extLst>
              <a:ext uri="{FF2B5EF4-FFF2-40B4-BE49-F238E27FC236}">
                <a16:creationId xmlns:a16="http://schemas.microsoft.com/office/drawing/2014/main" id="{F6E9BA84-1559-C66F-D03F-7DFAD9D7E5D7}"/>
              </a:ext>
            </a:extLst>
          </p:cNvPr>
          <p:cNvSpPr txBox="1"/>
          <p:nvPr/>
        </p:nvSpPr>
        <p:spPr>
          <a:xfrm>
            <a:off x="3021542" y="2497976"/>
            <a:ext cx="6148916" cy="1862048"/>
          </a:xfrm>
          <a:prstGeom prst="rect">
            <a:avLst/>
          </a:prstGeom>
          <a:noFill/>
        </p:spPr>
        <p:txBody>
          <a:bodyPr wrap="square" rtlCol="0">
            <a:spAutoFit/>
          </a:bodyPr>
          <a:lstStyle/>
          <a:p>
            <a:pPr algn="ctr"/>
            <a:r>
              <a:rPr lang="en-US" altLang="zh-CN" sz="11500" dirty="0">
                <a:latin typeface="Arial" panose="020B0604020202020204" pitchFamily="34" charset="0"/>
                <a:ea typeface="Cascadia Code" panose="020B0609020000020004" pitchFamily="49" charset="0"/>
                <a:cs typeface="Arial" panose="020B0604020202020204" pitchFamily="34" charset="0"/>
              </a:rPr>
              <a:t>THANKS</a:t>
            </a:r>
          </a:p>
        </p:txBody>
      </p:sp>
    </p:spTree>
    <p:custDataLst>
      <p:tags r:id="rId1"/>
    </p:custDataLst>
    <p:extLst>
      <p:ext uri="{BB962C8B-B14F-4D97-AF65-F5344CB8AC3E}">
        <p14:creationId xmlns:p14="http://schemas.microsoft.com/office/powerpoint/2010/main" val="353254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54880" y="1375730"/>
            <a:ext cx="3291840" cy="3577198"/>
          </a:xfrm>
          <a:prstGeom prst="rect">
            <a:avLst/>
          </a:prstGeom>
          <a:noFill/>
        </p:spPr>
        <p:txBody>
          <a:bodyPr wrap="square" rtlCol="0">
            <a:spAutoFit/>
          </a:bodyPr>
          <a:lstStyle/>
          <a:p>
            <a:pPr marL="285750" indent="-285750">
              <a:lnSpc>
                <a:spcPct val="250000"/>
              </a:lnSpc>
              <a:buFont typeface="Wingdings" panose="05000000000000000000" charset="0"/>
              <a:buChar char=""/>
            </a:pPr>
            <a:r>
              <a:rPr lang="en-US" altLang="zh-CN" sz="3200" dirty="0">
                <a:latin typeface="Cascadia Code" panose="020B0609020000020004" pitchFamily="49" charset="0"/>
                <a:ea typeface="Cascadia Code" panose="020B0609020000020004" pitchFamily="49" charset="0"/>
                <a:cs typeface="Cascadia Code" panose="020B0609020000020004" pitchFamily="49" charset="0"/>
              </a:rPr>
              <a:t>Background</a:t>
            </a:r>
          </a:p>
          <a:p>
            <a:pPr marL="285750" indent="-285750">
              <a:lnSpc>
                <a:spcPct val="250000"/>
              </a:lnSpc>
              <a:buFont typeface="Wingdings" panose="05000000000000000000" charset="0"/>
              <a:buChar char=""/>
            </a:pPr>
            <a:r>
              <a:rPr lang="en-US" altLang="zh-CN" sz="3200" dirty="0">
                <a:latin typeface="Cascadia Code" panose="020B0609020000020004" pitchFamily="49" charset="0"/>
                <a:ea typeface="Cascadia Code" panose="020B0609020000020004" pitchFamily="49" charset="0"/>
                <a:cs typeface="Cascadia Code" panose="020B0609020000020004" pitchFamily="49" charset="0"/>
              </a:rPr>
              <a:t>Methodology</a:t>
            </a:r>
          </a:p>
          <a:p>
            <a:pPr marL="285750" indent="-285750">
              <a:lnSpc>
                <a:spcPct val="250000"/>
              </a:lnSpc>
              <a:buFont typeface="Wingdings" panose="05000000000000000000" charset="0"/>
              <a:buChar char=""/>
            </a:pPr>
            <a:r>
              <a:rPr lang="en-US" altLang="zh-CN" sz="3200" dirty="0">
                <a:latin typeface="Cascadia Code" panose="020B0609020000020004" pitchFamily="49" charset="0"/>
                <a:ea typeface="Cascadia Code" panose="020B0609020000020004" pitchFamily="49" charset="0"/>
                <a:cs typeface="Cascadia Code" panose="020B0609020000020004" pitchFamily="49" charset="0"/>
              </a:rPr>
              <a:t>Evaluations</a:t>
            </a:r>
          </a:p>
        </p:txBody>
      </p:sp>
      <p:sp>
        <p:nvSpPr>
          <p:cNvPr id="2" name="矩形 1">
            <a:extLst>
              <a:ext uri="{FF2B5EF4-FFF2-40B4-BE49-F238E27FC236}">
                <a16:creationId xmlns:a16="http://schemas.microsoft.com/office/drawing/2014/main" id="{0C186DB6-FEF3-CC7E-278D-A6589DE30FAD}"/>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3F37F6F-14C9-5193-6878-4120AC7A33D2}"/>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5" name="文本框 4">
            <a:extLst>
              <a:ext uri="{FF2B5EF4-FFF2-40B4-BE49-F238E27FC236}">
                <a16:creationId xmlns:a16="http://schemas.microsoft.com/office/drawing/2014/main" id="{40AEDD2D-55BC-0148-383D-87ECABB83E38}"/>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6" name="文本框 5">
            <a:extLst>
              <a:ext uri="{FF2B5EF4-FFF2-40B4-BE49-F238E27FC236}">
                <a16:creationId xmlns:a16="http://schemas.microsoft.com/office/drawing/2014/main" id="{B5D61186-21D4-7616-2ADF-D4AC7A61E0D6}"/>
              </a:ext>
            </a:extLst>
          </p:cNvPr>
          <p:cNvSpPr txBox="1"/>
          <p:nvPr/>
        </p:nvSpPr>
        <p:spPr>
          <a:xfrm>
            <a:off x="11887108" y="6504573"/>
            <a:ext cx="304892"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2</a:t>
            </a:r>
            <a:endParaRPr lang="zh-CN" altLang="en-US" sz="1600" dirty="0">
              <a:latin typeface="Cascadia Code" panose="020B0609020000020004" pitchFamily="49" charset="0"/>
              <a:cs typeface="Cascadia Code" panose="020B0609020000020004" pitchFamily="49" charset="0"/>
            </a:endParaRPr>
          </a:p>
        </p:txBody>
      </p:sp>
      <p:sp>
        <p:nvSpPr>
          <p:cNvPr id="7" name="矩形 6">
            <a:extLst>
              <a:ext uri="{FF2B5EF4-FFF2-40B4-BE49-F238E27FC236}">
                <a16:creationId xmlns:a16="http://schemas.microsoft.com/office/drawing/2014/main" id="{D85787C7-E391-D7DE-E46E-6737D4FCA848}"/>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01D8678-6735-FC66-0912-0DD9FA9BD91D}"/>
              </a:ext>
            </a:extLst>
          </p:cNvPr>
          <p:cNvSpPr txBox="1"/>
          <p:nvPr/>
        </p:nvSpPr>
        <p:spPr>
          <a:xfrm>
            <a:off x="1169410" y="110003"/>
            <a:ext cx="1988045"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latin typeface="Cascadia Code" panose="020B0609020000020004" pitchFamily="49" charset="0"/>
              <a:cs typeface="Cascadia Code" panose="020B0609020000020004" pitchFamily="49" charset="0"/>
            </a:endParaRPr>
          </a:p>
        </p:txBody>
      </p:sp>
      <p:sp>
        <p:nvSpPr>
          <p:cNvPr id="10" name="文本框 9">
            <a:extLst>
              <a:ext uri="{FF2B5EF4-FFF2-40B4-BE49-F238E27FC236}">
                <a16:creationId xmlns:a16="http://schemas.microsoft.com/office/drawing/2014/main" id="{98F3CAFD-C10F-01E7-319B-2924A6559213}"/>
              </a:ext>
            </a:extLst>
          </p:cNvPr>
          <p:cNvSpPr txBox="1"/>
          <p:nvPr/>
        </p:nvSpPr>
        <p:spPr>
          <a:xfrm>
            <a:off x="5011408" y="112711"/>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latin typeface="Cascadia Code" panose="020B0609020000020004" pitchFamily="49" charset="0"/>
              <a:cs typeface="Cascadia Code" panose="020B0609020000020004" pitchFamily="49" charset="0"/>
            </a:endParaRPr>
          </a:p>
        </p:txBody>
      </p:sp>
      <p:sp>
        <p:nvSpPr>
          <p:cNvPr id="11" name="文本框 10">
            <a:extLst>
              <a:ext uri="{FF2B5EF4-FFF2-40B4-BE49-F238E27FC236}">
                <a16:creationId xmlns:a16="http://schemas.microsoft.com/office/drawing/2014/main" id="{7A359567-E3A7-F7C0-AACD-050150C3B6D7}"/>
              </a:ext>
            </a:extLst>
          </p:cNvPr>
          <p:cNvSpPr txBox="1"/>
          <p:nvPr/>
        </p:nvSpPr>
        <p:spPr>
          <a:xfrm>
            <a:off x="9034545" y="110003"/>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latin typeface="Cascadia Code" panose="020B0609020000020004" pitchFamily="49" charset="0"/>
              <a:cs typeface="Cascadia Code" panose="020B0609020000020004" pitchFamily="49" charset="0"/>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63060" y="3044279"/>
            <a:ext cx="3865880" cy="769441"/>
          </a:xfrm>
          <a:prstGeom prst="rect">
            <a:avLst/>
          </a:prstGeom>
          <a:noFill/>
        </p:spPr>
        <p:txBody>
          <a:bodyPr wrap="square" rtlCol="0">
            <a:spAutoFit/>
          </a:bodyPr>
          <a:lstStyle/>
          <a:p>
            <a:pPr algn="ctr"/>
            <a:r>
              <a:rPr lang="en-US" altLang="zh-CN" sz="4400" dirty="0">
                <a:latin typeface="Cascadia Code" panose="020B0609020000020004" pitchFamily="49" charset="0"/>
                <a:ea typeface="Cascadia Code" panose="020B0609020000020004" pitchFamily="49" charset="0"/>
                <a:cs typeface="Cascadia Code" panose="020B0609020000020004" pitchFamily="49" charset="0"/>
              </a:rPr>
              <a:t>Background</a:t>
            </a:r>
          </a:p>
        </p:txBody>
      </p:sp>
      <p:sp>
        <p:nvSpPr>
          <p:cNvPr id="8" name="矩形 7">
            <a:extLst>
              <a:ext uri="{FF2B5EF4-FFF2-40B4-BE49-F238E27FC236}">
                <a16:creationId xmlns:a16="http://schemas.microsoft.com/office/drawing/2014/main" id="{840BBFA0-4CEF-B972-954A-AD2F25F003FF}"/>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F88FFBE-546B-BDDA-2587-FC37752BFED0}"/>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10" name="文本框 9">
            <a:extLst>
              <a:ext uri="{FF2B5EF4-FFF2-40B4-BE49-F238E27FC236}">
                <a16:creationId xmlns:a16="http://schemas.microsoft.com/office/drawing/2014/main" id="{5C70DF17-14B5-1882-5332-2B4338B8AB46}"/>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11" name="文本框 10">
            <a:extLst>
              <a:ext uri="{FF2B5EF4-FFF2-40B4-BE49-F238E27FC236}">
                <a16:creationId xmlns:a16="http://schemas.microsoft.com/office/drawing/2014/main" id="{643A2EF0-ABAD-E4ED-CBC9-A957DCD8234D}"/>
              </a:ext>
            </a:extLst>
          </p:cNvPr>
          <p:cNvSpPr txBox="1"/>
          <p:nvPr/>
        </p:nvSpPr>
        <p:spPr>
          <a:xfrm>
            <a:off x="11887108" y="6504573"/>
            <a:ext cx="304892"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3</a:t>
            </a:r>
            <a:endParaRPr lang="zh-CN" altLang="en-US" sz="1600" dirty="0">
              <a:latin typeface="Cascadia Code" panose="020B0609020000020004" pitchFamily="49" charset="0"/>
              <a:cs typeface="Cascadia Code" panose="020B0609020000020004" pitchFamily="49" charset="0"/>
            </a:endParaRPr>
          </a:p>
        </p:txBody>
      </p:sp>
      <p:sp>
        <p:nvSpPr>
          <p:cNvPr id="3" name="矩形 2">
            <a:extLst>
              <a:ext uri="{FF2B5EF4-FFF2-40B4-BE49-F238E27FC236}">
                <a16:creationId xmlns:a16="http://schemas.microsoft.com/office/drawing/2014/main" id="{776292C1-1C27-113D-3E73-9FAD1E8933E8}"/>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EAD6844-0688-C574-D9D2-C72E6F2CCD9E}"/>
              </a:ext>
            </a:extLst>
          </p:cNvPr>
          <p:cNvSpPr/>
          <p:nvPr/>
        </p:nvSpPr>
        <p:spPr>
          <a:xfrm>
            <a:off x="0" y="-3"/>
            <a:ext cx="4135120" cy="68167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8CBCD912-D0A2-1989-AB10-0D278E42ACA3}"/>
              </a:ext>
            </a:extLst>
          </p:cNvPr>
          <p:cNvSpPr txBox="1"/>
          <p:nvPr/>
        </p:nvSpPr>
        <p:spPr>
          <a:xfrm>
            <a:off x="1169410" y="110003"/>
            <a:ext cx="1988045" cy="461665"/>
          </a:xfrm>
          <a:prstGeom prst="rect">
            <a:avLst/>
          </a:prstGeom>
          <a:noFill/>
        </p:spPr>
        <p:txBody>
          <a:bodyPr wrap="none" rtlCol="0">
            <a:spAutoFit/>
          </a:bodyPr>
          <a:lstStyle/>
          <a:p>
            <a:r>
              <a:rPr lang="en-US" altLang="zh-CN"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solidFill>
                <a:schemeClr val="bg1"/>
              </a:solidFill>
              <a:latin typeface="Cascadia Code" panose="020B0609020000020004" pitchFamily="49" charset="0"/>
              <a:cs typeface="Cascadia Code" panose="020B0609020000020004" pitchFamily="49" charset="0"/>
            </a:endParaRPr>
          </a:p>
        </p:txBody>
      </p:sp>
      <p:sp>
        <p:nvSpPr>
          <p:cNvPr id="15" name="文本框 14">
            <a:extLst>
              <a:ext uri="{FF2B5EF4-FFF2-40B4-BE49-F238E27FC236}">
                <a16:creationId xmlns:a16="http://schemas.microsoft.com/office/drawing/2014/main" id="{8AE2091F-D0C1-BF27-13F8-15B64825949C}"/>
              </a:ext>
            </a:extLst>
          </p:cNvPr>
          <p:cNvSpPr txBox="1"/>
          <p:nvPr/>
        </p:nvSpPr>
        <p:spPr>
          <a:xfrm>
            <a:off x="5011408" y="112711"/>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BABB4543-B619-0051-6370-DA9CE3C2A5F3}"/>
              </a:ext>
            </a:extLst>
          </p:cNvPr>
          <p:cNvSpPr txBox="1"/>
          <p:nvPr/>
        </p:nvSpPr>
        <p:spPr>
          <a:xfrm>
            <a:off x="9034545" y="110003"/>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latin typeface="Cascadia Code" panose="020B0609020000020004" pitchFamily="49" charset="0"/>
              <a:cs typeface="Cascadia Code" panose="020B0609020000020004" pitchFamily="49" charset="0"/>
            </a:endParaRPr>
          </a:p>
        </p:txBody>
      </p:sp>
    </p:spTree>
    <p:custDataLst>
      <p:tags r:id="rId1"/>
    </p:custDataLst>
    <p:extLst>
      <p:ext uri="{BB962C8B-B14F-4D97-AF65-F5344CB8AC3E}">
        <p14:creationId xmlns:p14="http://schemas.microsoft.com/office/powerpoint/2010/main" val="4156289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FF6F5A7-06E9-7276-33E6-7B993CF94F4D}"/>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DFEB9C6-9CA9-3F19-B729-EB2292A2E7A5}"/>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5" name="文本框 4">
            <a:extLst>
              <a:ext uri="{FF2B5EF4-FFF2-40B4-BE49-F238E27FC236}">
                <a16:creationId xmlns:a16="http://schemas.microsoft.com/office/drawing/2014/main" id="{DE568431-FE5B-4A53-216A-6B6285C32A2B}"/>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6" name="文本框 5">
            <a:extLst>
              <a:ext uri="{FF2B5EF4-FFF2-40B4-BE49-F238E27FC236}">
                <a16:creationId xmlns:a16="http://schemas.microsoft.com/office/drawing/2014/main" id="{4A5E2223-01EB-7A9F-FAF5-F25A58E1E3DC}"/>
              </a:ext>
            </a:extLst>
          </p:cNvPr>
          <p:cNvSpPr txBox="1"/>
          <p:nvPr/>
        </p:nvSpPr>
        <p:spPr>
          <a:xfrm>
            <a:off x="11887108" y="6504573"/>
            <a:ext cx="304892"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4</a:t>
            </a:r>
            <a:endParaRPr lang="zh-CN" altLang="en-US" sz="1600" dirty="0">
              <a:latin typeface="Cascadia Code" panose="020B0609020000020004" pitchFamily="49" charset="0"/>
              <a:cs typeface="Cascadia Code" panose="020B0609020000020004" pitchFamily="49" charset="0"/>
            </a:endParaRPr>
          </a:p>
        </p:txBody>
      </p:sp>
      <p:sp>
        <p:nvSpPr>
          <p:cNvPr id="7" name="矩形 6">
            <a:extLst>
              <a:ext uri="{FF2B5EF4-FFF2-40B4-BE49-F238E27FC236}">
                <a16:creationId xmlns:a16="http://schemas.microsoft.com/office/drawing/2014/main" id="{8533AF1F-54F4-7B15-B340-85C8A0DCCCD2}"/>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BBCD7352-C108-A325-0662-44A7377CB7DB}"/>
              </a:ext>
            </a:extLst>
          </p:cNvPr>
          <p:cNvSpPr/>
          <p:nvPr/>
        </p:nvSpPr>
        <p:spPr>
          <a:xfrm>
            <a:off x="0" y="-3"/>
            <a:ext cx="4135120" cy="68167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EB1419A-019B-2AFE-2F7C-C852AC9BA30C}"/>
              </a:ext>
            </a:extLst>
          </p:cNvPr>
          <p:cNvSpPr txBox="1"/>
          <p:nvPr/>
        </p:nvSpPr>
        <p:spPr>
          <a:xfrm>
            <a:off x="1169410" y="110003"/>
            <a:ext cx="1988045" cy="461665"/>
          </a:xfrm>
          <a:prstGeom prst="rect">
            <a:avLst/>
          </a:prstGeom>
          <a:noFill/>
        </p:spPr>
        <p:txBody>
          <a:bodyPr wrap="none" rtlCol="0">
            <a:spAutoFit/>
          </a:bodyPr>
          <a:lstStyle/>
          <a:p>
            <a:r>
              <a:rPr lang="en-US" altLang="zh-CN"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solidFill>
                <a:schemeClr val="bg1"/>
              </a:solidFill>
              <a:latin typeface="Cascadia Code" panose="020B0609020000020004" pitchFamily="49" charset="0"/>
              <a:cs typeface="Cascadia Code" panose="020B0609020000020004" pitchFamily="49" charset="0"/>
            </a:endParaRPr>
          </a:p>
        </p:txBody>
      </p:sp>
      <p:sp>
        <p:nvSpPr>
          <p:cNvPr id="10" name="文本框 9">
            <a:extLst>
              <a:ext uri="{FF2B5EF4-FFF2-40B4-BE49-F238E27FC236}">
                <a16:creationId xmlns:a16="http://schemas.microsoft.com/office/drawing/2014/main" id="{0B7C088A-CB15-A3B5-8FC2-4D9B5291DE66}"/>
              </a:ext>
            </a:extLst>
          </p:cNvPr>
          <p:cNvSpPr txBox="1"/>
          <p:nvPr/>
        </p:nvSpPr>
        <p:spPr>
          <a:xfrm>
            <a:off x="5011408" y="112711"/>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latin typeface="Cascadia Code" panose="020B0609020000020004" pitchFamily="49" charset="0"/>
              <a:cs typeface="Cascadia Code" panose="020B0609020000020004" pitchFamily="49" charset="0"/>
            </a:endParaRPr>
          </a:p>
        </p:txBody>
      </p:sp>
      <p:sp>
        <p:nvSpPr>
          <p:cNvPr id="11" name="文本框 10">
            <a:extLst>
              <a:ext uri="{FF2B5EF4-FFF2-40B4-BE49-F238E27FC236}">
                <a16:creationId xmlns:a16="http://schemas.microsoft.com/office/drawing/2014/main" id="{D954E193-50FA-3CF3-F79A-0DC9ABE7D77B}"/>
              </a:ext>
            </a:extLst>
          </p:cNvPr>
          <p:cNvSpPr txBox="1"/>
          <p:nvPr/>
        </p:nvSpPr>
        <p:spPr>
          <a:xfrm>
            <a:off x="9034545" y="110003"/>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latin typeface="Cascadia Code" panose="020B0609020000020004" pitchFamily="49" charset="0"/>
              <a:cs typeface="Cascadia Code" panose="020B0609020000020004" pitchFamily="49" charset="0"/>
            </a:endParaRPr>
          </a:p>
        </p:txBody>
      </p:sp>
      <p:sp>
        <p:nvSpPr>
          <p:cNvPr id="13" name="文本框 12">
            <a:extLst>
              <a:ext uri="{FF2B5EF4-FFF2-40B4-BE49-F238E27FC236}">
                <a16:creationId xmlns:a16="http://schemas.microsoft.com/office/drawing/2014/main" id="{37394FD8-6B40-604C-11FC-CEC45952555A}"/>
              </a:ext>
            </a:extLst>
          </p:cNvPr>
          <p:cNvSpPr txBox="1"/>
          <p:nvPr/>
        </p:nvSpPr>
        <p:spPr>
          <a:xfrm>
            <a:off x="202564" y="864023"/>
            <a:ext cx="5547996" cy="584775"/>
          </a:xfrm>
          <a:prstGeom prst="rect">
            <a:avLst/>
          </a:prstGeom>
          <a:noFill/>
        </p:spPr>
        <p:txBody>
          <a:bodyPr wrap="square" rtlCol="0">
            <a:spAutoFit/>
          </a:bodyPr>
          <a:lstStyle/>
          <a:p>
            <a:pPr marL="457200" indent="-457200">
              <a:buFont typeface="Wingdings" panose="05000000000000000000" pitchFamily="2" charset="2"/>
              <a:buChar char="n"/>
            </a:pPr>
            <a:r>
              <a:rPr lang="en-US" altLang="zh-CN" sz="3200" dirty="0">
                <a:latin typeface="Cascadia Code" panose="020B0609020000020004" pitchFamily="49" charset="0"/>
                <a:ea typeface="Cascadia Code" panose="020B0609020000020004" pitchFamily="49" charset="0"/>
                <a:cs typeface="Cascadia Code" panose="020B0609020000020004" pitchFamily="49" charset="0"/>
              </a:rPr>
              <a:t>Federated Learning</a:t>
            </a:r>
          </a:p>
        </p:txBody>
      </p:sp>
      <p:pic>
        <p:nvPicPr>
          <p:cNvPr id="14" name="图片 13">
            <a:extLst>
              <a:ext uri="{FF2B5EF4-FFF2-40B4-BE49-F238E27FC236}">
                <a16:creationId xmlns:a16="http://schemas.microsoft.com/office/drawing/2014/main" id="{D5F565EA-6669-8BDE-CACE-1E039DD93C3D}"/>
              </a:ext>
            </a:extLst>
          </p:cNvPr>
          <p:cNvPicPr>
            <a:picLocks noChangeAspect="1"/>
          </p:cNvPicPr>
          <p:nvPr/>
        </p:nvPicPr>
        <p:blipFill>
          <a:blip r:embed="rId4"/>
          <a:srcRect l="215" r="215"/>
          <a:stretch/>
        </p:blipFill>
        <p:spPr bwMode="auto">
          <a:xfrm>
            <a:off x="852721" y="1647125"/>
            <a:ext cx="5412612" cy="4075450"/>
          </a:xfrm>
          <a:prstGeom prst="rect">
            <a:avLst/>
          </a:prstGeom>
        </p:spPr>
      </p:pic>
      <p:sp>
        <p:nvSpPr>
          <p:cNvPr id="15" name="文本框 14">
            <a:extLst>
              <a:ext uri="{FF2B5EF4-FFF2-40B4-BE49-F238E27FC236}">
                <a16:creationId xmlns:a16="http://schemas.microsoft.com/office/drawing/2014/main" id="{DDEDD1AA-61C4-E726-6D43-0E866779C410}"/>
              </a:ext>
            </a:extLst>
          </p:cNvPr>
          <p:cNvSpPr txBox="1"/>
          <p:nvPr/>
        </p:nvSpPr>
        <p:spPr bwMode="auto">
          <a:xfrm>
            <a:off x="976750" y="5874662"/>
            <a:ext cx="4855816" cy="400110"/>
          </a:xfrm>
          <a:prstGeom prst="rect">
            <a:avLst/>
          </a:prstGeom>
          <a:noFill/>
        </p:spPr>
        <p:txBody>
          <a:bodyPr wrap="none" rtlCol="0">
            <a:spAutoFit/>
          </a:bodyPr>
          <a:lstStyle/>
          <a:p>
            <a:pPr>
              <a:defRPr/>
            </a:pPr>
            <a:r>
              <a:rPr lang="en-US" sz="2000" dirty="0">
                <a:solidFill>
                  <a:srgbClr val="08457E"/>
                </a:solidFill>
                <a:latin typeface="Cascadia Code" panose="020B0609020000020004" pitchFamily="49" charset="0"/>
                <a:ea typeface="Cascadia Code" panose="020B0609020000020004" pitchFamily="49" charset="0"/>
                <a:cs typeface="Cascadia Code" panose="020B0609020000020004" pitchFamily="49" charset="0"/>
              </a:rPr>
              <a:t>Fig:</a:t>
            </a:r>
            <a:r>
              <a:rPr lang="en-US" sz="2000" dirty="0">
                <a:latin typeface="Cascadia Code" panose="020B0609020000020004" pitchFamily="49" charset="0"/>
                <a:ea typeface="Cascadia Code" panose="020B0609020000020004" pitchFamily="49" charset="0"/>
                <a:cs typeface="Cascadia Code" panose="020B0609020000020004" pitchFamily="49" charset="0"/>
              </a:rPr>
              <a:t> The training process of </a:t>
            </a:r>
            <a:r>
              <a:rPr lang="en-US" altLang="zh-CN" sz="2000" dirty="0">
                <a:latin typeface="Cascadia Code" panose="020B0609020000020004" pitchFamily="49" charset="0"/>
                <a:ea typeface="Cascadia Code" panose="020B0609020000020004" pitchFamily="49" charset="0"/>
                <a:cs typeface="Cascadia Code" panose="020B0609020000020004" pitchFamily="49" charset="0"/>
              </a:rPr>
              <a:t>FL</a:t>
            </a:r>
            <a:endParaRPr lang="zh-CN" sz="2000" dirty="0">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EA8C7644-D4BF-68DB-2DBE-422A2387BB37}"/>
              </a:ext>
            </a:extLst>
          </p:cNvPr>
          <p:cNvSpPr txBox="1"/>
          <p:nvPr/>
        </p:nvSpPr>
        <p:spPr bwMode="auto">
          <a:xfrm>
            <a:off x="6394076" y="1972931"/>
            <a:ext cx="4493538" cy="584775"/>
          </a:xfrm>
          <a:prstGeom prst="rect">
            <a:avLst/>
          </a:prstGeom>
          <a:noFill/>
        </p:spPr>
        <p:txBody>
          <a:bodyPr wrap="none" rtlCol="0">
            <a:spAutoFit/>
          </a:bodyPr>
          <a:lstStyle/>
          <a:p>
            <a:pPr marL="457200" indent="-457200">
              <a:buFont typeface="Wingdings" panose="05000000000000000000" pitchFamily="2" charset="2"/>
              <a:buChar char="Ø"/>
              <a:defRPr/>
            </a:pPr>
            <a:r>
              <a:rPr lang="en-US" sz="3200" dirty="0">
                <a:latin typeface="Cascadia Code SemiLight" panose="020B0609020000020004" pitchFamily="49" charset="0"/>
                <a:ea typeface="Cascadia Code SemiLight" panose="020B0609020000020004" pitchFamily="49" charset="0"/>
                <a:cs typeface="Cascadia Code SemiLight" panose="020B0609020000020004" pitchFamily="49" charset="0"/>
              </a:rPr>
              <a:t>Training Process</a:t>
            </a:r>
            <a:endParaRPr lang="zh-CN" sz="3200" dirty="0">
              <a:latin typeface="Cascadia Code SemiLight" panose="020B0609020000020004" pitchFamily="49" charset="0"/>
              <a:cs typeface="Cascadia Code SemiLight" panose="020B0609020000020004" pitchFamily="49" charset="0"/>
            </a:endParaRPr>
          </a:p>
        </p:txBody>
      </p:sp>
      <p:sp>
        <p:nvSpPr>
          <p:cNvPr id="17" name="文本框 16">
            <a:extLst>
              <a:ext uri="{FF2B5EF4-FFF2-40B4-BE49-F238E27FC236}">
                <a16:creationId xmlns:a16="http://schemas.microsoft.com/office/drawing/2014/main" id="{16EFC895-C83F-384C-75FF-971EBCA210B9}"/>
              </a:ext>
            </a:extLst>
          </p:cNvPr>
          <p:cNvSpPr txBox="1"/>
          <p:nvPr/>
        </p:nvSpPr>
        <p:spPr bwMode="auto">
          <a:xfrm>
            <a:off x="6734040" y="2860253"/>
            <a:ext cx="5305514" cy="2862322"/>
          </a:xfrm>
          <a:prstGeom prst="rect">
            <a:avLst/>
          </a:prstGeom>
          <a:noFill/>
        </p:spPr>
        <p:txBody>
          <a:bodyPr wrap="square" rtlCol="0">
            <a:spAutoFit/>
          </a:bodyPr>
          <a:lstStyle/>
          <a:p>
            <a:pPr marL="342900" indent="-342900" algn="just">
              <a:spcAft>
                <a:spcPts val="1200"/>
              </a:spcAft>
              <a:buFont typeface="Arial" panose="020B0604020202020204" pitchFamily="34" charset="0"/>
              <a:buChar char="•"/>
              <a:defRPr/>
            </a:pPr>
            <a:r>
              <a:rPr lang="en-US" sz="2000" dirty="0">
                <a:latin typeface="Arial" panose="020B0604020202020204" pitchFamily="34" charset="0"/>
                <a:ea typeface="Yu Gothic UI"/>
                <a:cs typeface="Arial" panose="020B0604020202020204" pitchFamily="34" charset="0"/>
              </a:rPr>
              <a:t>Cloud distribute initialized global model.</a:t>
            </a:r>
            <a:endParaRPr sz="1600" dirty="0">
              <a:latin typeface="Arial" panose="020B0604020202020204" pitchFamily="34" charset="0"/>
              <a:cs typeface="Arial" panose="020B0604020202020204" pitchFamily="34" charset="0"/>
            </a:endParaRPr>
          </a:p>
          <a:p>
            <a:pPr marL="342900" indent="-342900" algn="just">
              <a:spcAft>
                <a:spcPts val="1200"/>
              </a:spcAft>
              <a:buFont typeface="Arial" panose="020B0604020202020204" pitchFamily="34" charset="0"/>
              <a:buChar char="•"/>
              <a:defRPr/>
            </a:pPr>
            <a:r>
              <a:rPr lang="en-US" sz="2000" dirty="0">
                <a:latin typeface="Arial" panose="020B0604020202020204" pitchFamily="34" charset="0"/>
                <a:ea typeface="Yu Gothic UI"/>
                <a:cs typeface="Arial" panose="020B0604020202020204" pitchFamily="34" charset="0"/>
              </a:rPr>
              <a:t>Each client conducts training using their local datasets.</a:t>
            </a:r>
            <a:endParaRPr sz="1600" dirty="0">
              <a:latin typeface="Arial" panose="020B0604020202020204" pitchFamily="34" charset="0"/>
              <a:cs typeface="Arial" panose="020B0604020202020204" pitchFamily="34" charset="0"/>
            </a:endParaRPr>
          </a:p>
          <a:p>
            <a:pPr marL="342900" indent="-342900" algn="just">
              <a:spcAft>
                <a:spcPts val="1200"/>
              </a:spcAft>
              <a:buFont typeface="Arial" panose="020B0604020202020204" pitchFamily="34" charset="0"/>
              <a:buChar char="•"/>
              <a:defRPr/>
            </a:pPr>
            <a:r>
              <a:rPr lang="en-US" sz="2000" dirty="0">
                <a:latin typeface="Arial" panose="020B0604020202020204" pitchFamily="34" charset="0"/>
                <a:ea typeface="Yu Gothic UI"/>
                <a:cs typeface="Arial" panose="020B0604020202020204" pitchFamily="34" charset="0"/>
              </a:rPr>
              <a:t>Each client uploads trained local model to cloud for aggregation.</a:t>
            </a:r>
            <a:endParaRPr sz="1600" dirty="0">
              <a:latin typeface="Arial" panose="020B0604020202020204" pitchFamily="34" charset="0"/>
              <a:cs typeface="Arial" panose="020B0604020202020204" pitchFamily="34" charset="0"/>
            </a:endParaRPr>
          </a:p>
          <a:p>
            <a:pPr marL="342900" indent="-342900" algn="just">
              <a:spcAft>
                <a:spcPts val="1200"/>
              </a:spcAft>
              <a:buFont typeface="Arial" panose="020B0604020202020204" pitchFamily="34" charset="0"/>
              <a:buChar char="•"/>
              <a:defRPr/>
            </a:pPr>
            <a:r>
              <a:rPr lang="en-US" sz="2000" dirty="0">
                <a:latin typeface="Arial" panose="020B0604020202020204" pitchFamily="34" charset="0"/>
                <a:ea typeface="Yu Gothic UI"/>
                <a:cs typeface="Arial" panose="020B0604020202020204" pitchFamily="34" charset="0"/>
              </a:rPr>
              <a:t>Cloud distribute aggregated model.</a:t>
            </a:r>
            <a:endParaRPr sz="1600" dirty="0">
              <a:latin typeface="Arial" panose="020B0604020202020204" pitchFamily="34" charset="0"/>
              <a:cs typeface="Arial" panose="020B0604020202020204" pitchFamily="34" charset="0"/>
            </a:endParaRPr>
          </a:p>
          <a:p>
            <a:pPr marL="342900" indent="-342900" algn="just">
              <a:spcAft>
                <a:spcPts val="1200"/>
              </a:spcAft>
              <a:buFont typeface="Arial" panose="020B0604020202020204" pitchFamily="34" charset="0"/>
              <a:buChar char="•"/>
              <a:defRPr/>
            </a:pPr>
            <a:r>
              <a:rPr lang="en-US" sz="2000" dirty="0">
                <a:latin typeface="Arial" panose="020B0604020202020204" pitchFamily="34" charset="0"/>
                <a:ea typeface="Yu Gothic UI"/>
                <a:cs typeface="Arial" panose="020B0604020202020204" pitchFamily="34" charset="0"/>
              </a:rPr>
              <a:t>Repeat step 2-4 until converge.</a:t>
            </a:r>
            <a:endParaRPr lang="zh-CN" sz="2000" dirty="0">
              <a:latin typeface="Arial" panose="020B0604020202020204" pitchFamily="34" charset="0"/>
              <a:ea typeface="Yu Gothic UI"/>
              <a:cs typeface="Arial" panose="020B0604020202020204" pitchFamily="34" charset="0"/>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B186910-9C42-8D37-1DB3-AFB32F940832}"/>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E4AD374-FC59-DA8A-DB7F-463511AC2E04}"/>
              </a:ext>
            </a:extLst>
          </p:cNvPr>
          <p:cNvSpPr/>
          <p:nvPr/>
        </p:nvSpPr>
        <p:spPr>
          <a:xfrm>
            <a:off x="0" y="-3"/>
            <a:ext cx="4135120" cy="68167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9CC6DC9-EF2E-2570-CBD3-E2DFEC1A29C1}"/>
              </a:ext>
            </a:extLst>
          </p:cNvPr>
          <p:cNvSpPr txBox="1"/>
          <p:nvPr/>
        </p:nvSpPr>
        <p:spPr>
          <a:xfrm>
            <a:off x="1169410" y="110003"/>
            <a:ext cx="1988045" cy="461665"/>
          </a:xfrm>
          <a:prstGeom prst="rect">
            <a:avLst/>
          </a:prstGeom>
          <a:noFill/>
        </p:spPr>
        <p:txBody>
          <a:bodyPr wrap="none" rtlCol="0">
            <a:spAutoFit/>
          </a:bodyPr>
          <a:lstStyle/>
          <a:p>
            <a:r>
              <a:rPr lang="en-US" altLang="zh-CN"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solidFill>
                <a:schemeClr val="bg1"/>
              </a:solidFill>
              <a:latin typeface="Cascadia Code" panose="020B0609020000020004" pitchFamily="49" charset="0"/>
              <a:cs typeface="Cascadia Code" panose="020B0609020000020004" pitchFamily="49" charset="0"/>
            </a:endParaRPr>
          </a:p>
        </p:txBody>
      </p:sp>
      <p:sp>
        <p:nvSpPr>
          <p:cNvPr id="6" name="文本框 5">
            <a:extLst>
              <a:ext uri="{FF2B5EF4-FFF2-40B4-BE49-F238E27FC236}">
                <a16:creationId xmlns:a16="http://schemas.microsoft.com/office/drawing/2014/main" id="{B3F95B6D-8072-ACA8-51EC-1C9709448087}"/>
              </a:ext>
            </a:extLst>
          </p:cNvPr>
          <p:cNvSpPr txBox="1"/>
          <p:nvPr/>
        </p:nvSpPr>
        <p:spPr>
          <a:xfrm>
            <a:off x="5011408" y="112711"/>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latin typeface="Cascadia Code" panose="020B0609020000020004" pitchFamily="49" charset="0"/>
              <a:cs typeface="Cascadia Code" panose="020B0609020000020004" pitchFamily="49" charset="0"/>
            </a:endParaRPr>
          </a:p>
        </p:txBody>
      </p:sp>
      <p:sp>
        <p:nvSpPr>
          <p:cNvPr id="7" name="文本框 6">
            <a:extLst>
              <a:ext uri="{FF2B5EF4-FFF2-40B4-BE49-F238E27FC236}">
                <a16:creationId xmlns:a16="http://schemas.microsoft.com/office/drawing/2014/main" id="{464B9ABD-CD20-E9C9-EACE-186E76AB22F4}"/>
              </a:ext>
            </a:extLst>
          </p:cNvPr>
          <p:cNvSpPr txBox="1"/>
          <p:nvPr/>
        </p:nvSpPr>
        <p:spPr>
          <a:xfrm>
            <a:off x="9034545" y="110003"/>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latin typeface="Cascadia Code" panose="020B0609020000020004" pitchFamily="49" charset="0"/>
              <a:cs typeface="Cascadia Code" panose="020B0609020000020004" pitchFamily="49" charset="0"/>
            </a:endParaRPr>
          </a:p>
        </p:txBody>
      </p:sp>
      <p:sp>
        <p:nvSpPr>
          <p:cNvPr id="8" name="矩形 7">
            <a:extLst>
              <a:ext uri="{FF2B5EF4-FFF2-40B4-BE49-F238E27FC236}">
                <a16:creationId xmlns:a16="http://schemas.microsoft.com/office/drawing/2014/main" id="{5690DE55-5334-FC13-E378-51A36C7BF878}"/>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70E9752-1FCB-564B-A781-D06BF0C8CCFA}"/>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10" name="文本框 9">
            <a:extLst>
              <a:ext uri="{FF2B5EF4-FFF2-40B4-BE49-F238E27FC236}">
                <a16:creationId xmlns:a16="http://schemas.microsoft.com/office/drawing/2014/main" id="{29142853-F9E6-98FA-B871-2C181CE95FA1}"/>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11" name="文本框 10">
            <a:extLst>
              <a:ext uri="{FF2B5EF4-FFF2-40B4-BE49-F238E27FC236}">
                <a16:creationId xmlns:a16="http://schemas.microsoft.com/office/drawing/2014/main" id="{B60AB972-C7A8-CA56-559B-6CF23198DC2C}"/>
              </a:ext>
            </a:extLst>
          </p:cNvPr>
          <p:cNvSpPr txBox="1"/>
          <p:nvPr/>
        </p:nvSpPr>
        <p:spPr>
          <a:xfrm>
            <a:off x="11887108" y="6504573"/>
            <a:ext cx="304892"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5</a:t>
            </a:r>
            <a:endParaRPr lang="zh-CN" altLang="en-US" sz="1600" dirty="0">
              <a:latin typeface="Cascadia Code" panose="020B0609020000020004" pitchFamily="49" charset="0"/>
              <a:cs typeface="Cascadia Code" panose="020B0609020000020004" pitchFamily="49" charset="0"/>
            </a:endParaRPr>
          </a:p>
        </p:txBody>
      </p:sp>
      <p:sp>
        <p:nvSpPr>
          <p:cNvPr id="12" name="文本框 11">
            <a:extLst>
              <a:ext uri="{FF2B5EF4-FFF2-40B4-BE49-F238E27FC236}">
                <a16:creationId xmlns:a16="http://schemas.microsoft.com/office/drawing/2014/main" id="{A4D1ECD3-E0CD-CBD7-DC2D-71AC4EB11232}"/>
              </a:ext>
            </a:extLst>
          </p:cNvPr>
          <p:cNvSpPr txBox="1"/>
          <p:nvPr/>
        </p:nvSpPr>
        <p:spPr>
          <a:xfrm>
            <a:off x="202564" y="864023"/>
            <a:ext cx="7411086" cy="584775"/>
          </a:xfrm>
          <a:prstGeom prst="rect">
            <a:avLst/>
          </a:prstGeom>
          <a:noFill/>
        </p:spPr>
        <p:txBody>
          <a:bodyPr wrap="square" rtlCol="0">
            <a:spAutoFit/>
          </a:bodyPr>
          <a:lstStyle/>
          <a:p>
            <a:pPr marL="457200" indent="-457200">
              <a:buFont typeface="Wingdings" panose="05000000000000000000" pitchFamily="2" charset="2"/>
              <a:buChar char="n"/>
            </a:pPr>
            <a:r>
              <a:rPr lang="en-US" altLang="zh-CN" sz="3200" dirty="0">
                <a:latin typeface="Cascadia Code" panose="020B0609020000020004" pitchFamily="49" charset="0"/>
                <a:ea typeface="Cascadia Code" panose="020B0609020000020004" pitchFamily="49" charset="0"/>
                <a:cs typeface="Cascadia Code" panose="020B0609020000020004" pitchFamily="49" charset="0"/>
              </a:rPr>
              <a:t>Heterogeneity Problem in FL</a:t>
            </a:r>
          </a:p>
        </p:txBody>
      </p:sp>
      <p:pic>
        <p:nvPicPr>
          <p:cNvPr id="13" name="图片 12">
            <a:extLst>
              <a:ext uri="{FF2B5EF4-FFF2-40B4-BE49-F238E27FC236}">
                <a16:creationId xmlns:a16="http://schemas.microsoft.com/office/drawing/2014/main" id="{8190B853-EF9F-98BE-2403-D25CCD518E42}"/>
              </a:ext>
            </a:extLst>
          </p:cNvPr>
          <p:cNvPicPr>
            <a:picLocks noChangeAspect="1"/>
          </p:cNvPicPr>
          <p:nvPr/>
        </p:nvPicPr>
        <p:blipFill>
          <a:blip r:embed="rId4"/>
          <a:stretch>
            <a:fillRect/>
          </a:stretch>
        </p:blipFill>
        <p:spPr>
          <a:xfrm>
            <a:off x="550590" y="1448798"/>
            <a:ext cx="11090819" cy="4996283"/>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E9FAB74-32AB-ACF2-8F58-4492E2828CD9}"/>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E6A447B-39E6-60FC-EE14-53DB98FBEBB8}"/>
              </a:ext>
            </a:extLst>
          </p:cNvPr>
          <p:cNvSpPr/>
          <p:nvPr/>
        </p:nvSpPr>
        <p:spPr>
          <a:xfrm>
            <a:off x="0" y="-3"/>
            <a:ext cx="4135120" cy="68167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4C96D6BD-BCC8-4160-AE35-8891E7C5821F}"/>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9A24C34-332B-6C5E-CACB-9E42D28B6FCF}"/>
              </a:ext>
            </a:extLst>
          </p:cNvPr>
          <p:cNvSpPr txBox="1"/>
          <p:nvPr/>
        </p:nvSpPr>
        <p:spPr>
          <a:xfrm>
            <a:off x="1169410" y="110003"/>
            <a:ext cx="1988045" cy="461665"/>
          </a:xfrm>
          <a:prstGeom prst="rect">
            <a:avLst/>
          </a:prstGeom>
          <a:noFill/>
        </p:spPr>
        <p:txBody>
          <a:bodyPr wrap="none" rtlCol="0">
            <a:spAutoFit/>
          </a:bodyPr>
          <a:lstStyle/>
          <a:p>
            <a:r>
              <a:rPr lang="en-US" altLang="zh-CN"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solidFill>
                <a:schemeClr val="bg1"/>
              </a:solidFill>
              <a:latin typeface="Cascadia Code" panose="020B0609020000020004" pitchFamily="49" charset="0"/>
              <a:cs typeface="Cascadia Code" panose="020B0609020000020004" pitchFamily="49" charset="0"/>
            </a:endParaRPr>
          </a:p>
        </p:txBody>
      </p:sp>
      <p:sp>
        <p:nvSpPr>
          <p:cNvPr id="6" name="文本框 5">
            <a:extLst>
              <a:ext uri="{FF2B5EF4-FFF2-40B4-BE49-F238E27FC236}">
                <a16:creationId xmlns:a16="http://schemas.microsoft.com/office/drawing/2014/main" id="{211F1A04-50A7-6B37-CE5E-DE68435B9D34}"/>
              </a:ext>
            </a:extLst>
          </p:cNvPr>
          <p:cNvSpPr txBox="1"/>
          <p:nvPr/>
        </p:nvSpPr>
        <p:spPr>
          <a:xfrm>
            <a:off x="5011408" y="112711"/>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latin typeface="Cascadia Code" panose="020B0609020000020004" pitchFamily="49" charset="0"/>
              <a:cs typeface="Cascadia Code" panose="020B0609020000020004" pitchFamily="49" charset="0"/>
            </a:endParaRPr>
          </a:p>
        </p:txBody>
      </p:sp>
      <p:sp>
        <p:nvSpPr>
          <p:cNvPr id="7" name="文本框 6">
            <a:extLst>
              <a:ext uri="{FF2B5EF4-FFF2-40B4-BE49-F238E27FC236}">
                <a16:creationId xmlns:a16="http://schemas.microsoft.com/office/drawing/2014/main" id="{4A6F2494-F23D-229D-E111-9FA6A6BBCC49}"/>
              </a:ext>
            </a:extLst>
          </p:cNvPr>
          <p:cNvSpPr txBox="1"/>
          <p:nvPr/>
        </p:nvSpPr>
        <p:spPr>
          <a:xfrm>
            <a:off x="9034545" y="110003"/>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latin typeface="Cascadia Code" panose="020B0609020000020004" pitchFamily="49" charset="0"/>
              <a:cs typeface="Cascadia Code" panose="020B0609020000020004" pitchFamily="49" charset="0"/>
            </a:endParaRPr>
          </a:p>
        </p:txBody>
      </p:sp>
      <p:sp>
        <p:nvSpPr>
          <p:cNvPr id="8" name="文本框 7">
            <a:extLst>
              <a:ext uri="{FF2B5EF4-FFF2-40B4-BE49-F238E27FC236}">
                <a16:creationId xmlns:a16="http://schemas.microsoft.com/office/drawing/2014/main" id="{955C588C-9125-ED9B-6DFA-78BAA945505A}"/>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9" name="文本框 8">
            <a:extLst>
              <a:ext uri="{FF2B5EF4-FFF2-40B4-BE49-F238E27FC236}">
                <a16:creationId xmlns:a16="http://schemas.microsoft.com/office/drawing/2014/main" id="{5DD36148-76D2-2A26-A56D-C169546023B2}"/>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10" name="文本框 9">
            <a:extLst>
              <a:ext uri="{FF2B5EF4-FFF2-40B4-BE49-F238E27FC236}">
                <a16:creationId xmlns:a16="http://schemas.microsoft.com/office/drawing/2014/main" id="{C00F21F7-02B0-96C7-B354-A0EC1720459F}"/>
              </a:ext>
            </a:extLst>
          </p:cNvPr>
          <p:cNvSpPr txBox="1"/>
          <p:nvPr/>
        </p:nvSpPr>
        <p:spPr>
          <a:xfrm>
            <a:off x="11887108" y="6504573"/>
            <a:ext cx="304892"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6</a:t>
            </a:r>
            <a:endParaRPr lang="zh-CN" altLang="en-US" sz="1600" dirty="0">
              <a:latin typeface="Cascadia Code" panose="020B0609020000020004" pitchFamily="49" charset="0"/>
              <a:cs typeface="Cascadia Code" panose="020B0609020000020004" pitchFamily="49" charset="0"/>
            </a:endParaRPr>
          </a:p>
        </p:txBody>
      </p:sp>
      <p:sp>
        <p:nvSpPr>
          <p:cNvPr id="14" name="文本框 13">
            <a:extLst>
              <a:ext uri="{FF2B5EF4-FFF2-40B4-BE49-F238E27FC236}">
                <a16:creationId xmlns:a16="http://schemas.microsoft.com/office/drawing/2014/main" id="{B63CD4EA-F098-A948-CA1D-4CF571C8B7EC}"/>
              </a:ext>
            </a:extLst>
          </p:cNvPr>
          <p:cNvSpPr txBox="1"/>
          <p:nvPr/>
        </p:nvSpPr>
        <p:spPr>
          <a:xfrm>
            <a:off x="202564" y="864023"/>
            <a:ext cx="7411086" cy="584775"/>
          </a:xfrm>
          <a:prstGeom prst="rect">
            <a:avLst/>
          </a:prstGeom>
          <a:noFill/>
        </p:spPr>
        <p:txBody>
          <a:bodyPr wrap="square" rtlCol="0">
            <a:spAutoFit/>
          </a:bodyPr>
          <a:lstStyle/>
          <a:p>
            <a:pPr marL="457200" indent="-457200">
              <a:buFont typeface="Wingdings" panose="05000000000000000000" pitchFamily="2" charset="2"/>
              <a:buChar char="n"/>
            </a:pPr>
            <a:r>
              <a:rPr lang="en-US" altLang="zh-CN" sz="3200" dirty="0">
                <a:latin typeface="Cascadia Code" panose="020B0609020000020004" pitchFamily="49" charset="0"/>
                <a:ea typeface="Cascadia Code" panose="020B0609020000020004" pitchFamily="49" charset="0"/>
                <a:cs typeface="Cascadia Code" panose="020B0609020000020004" pitchFamily="49" charset="0"/>
              </a:rPr>
              <a:t>Existing Methods</a:t>
            </a:r>
          </a:p>
        </p:txBody>
      </p:sp>
      <p:pic>
        <p:nvPicPr>
          <p:cNvPr id="15" name="图片 14">
            <a:extLst>
              <a:ext uri="{FF2B5EF4-FFF2-40B4-BE49-F238E27FC236}">
                <a16:creationId xmlns:a16="http://schemas.microsoft.com/office/drawing/2014/main" id="{CCCCE86D-5767-78F4-B0D0-A56B214E0034}"/>
              </a:ext>
            </a:extLst>
          </p:cNvPr>
          <p:cNvPicPr>
            <a:picLocks noChangeAspect="1"/>
          </p:cNvPicPr>
          <p:nvPr/>
        </p:nvPicPr>
        <p:blipFill>
          <a:blip r:embed="rId4"/>
          <a:stretch/>
        </p:blipFill>
        <p:spPr bwMode="auto">
          <a:xfrm>
            <a:off x="167011" y="1731685"/>
            <a:ext cx="6495119" cy="4137834"/>
          </a:xfrm>
          <a:prstGeom prst="rect">
            <a:avLst/>
          </a:prstGeom>
        </p:spPr>
      </p:pic>
      <p:sp>
        <p:nvSpPr>
          <p:cNvPr id="16" name="文本框 15">
            <a:extLst>
              <a:ext uri="{FF2B5EF4-FFF2-40B4-BE49-F238E27FC236}">
                <a16:creationId xmlns:a16="http://schemas.microsoft.com/office/drawing/2014/main" id="{278DC74E-15F0-212D-5DAB-7D106738EB50}"/>
              </a:ext>
            </a:extLst>
          </p:cNvPr>
          <p:cNvSpPr txBox="1"/>
          <p:nvPr/>
        </p:nvSpPr>
        <p:spPr bwMode="auto">
          <a:xfrm>
            <a:off x="42579" y="6152406"/>
            <a:ext cx="9937657" cy="276999"/>
          </a:xfrm>
          <a:prstGeom prst="rect">
            <a:avLst/>
          </a:prstGeom>
          <a:noFill/>
        </p:spPr>
        <p:txBody>
          <a:bodyPr wrap="none" rtlCol="0">
            <a:spAutoFit/>
          </a:bodyPr>
          <a:lstStyle/>
          <a:p>
            <a:pPr>
              <a:defRPr/>
            </a:pPr>
            <a:r>
              <a:rPr lang="en-US" sz="1200" b="0" i="0" dirty="0">
                <a:solidFill>
                  <a:srgbClr val="222222"/>
                </a:solidFill>
                <a:latin typeface="Arial"/>
              </a:rPr>
              <a:t>Ye, </a:t>
            </a:r>
            <a:r>
              <a:rPr lang="en-US" sz="1200" b="0" i="0" dirty="0" err="1">
                <a:solidFill>
                  <a:srgbClr val="222222"/>
                </a:solidFill>
                <a:latin typeface="Arial"/>
              </a:rPr>
              <a:t>Mang</a:t>
            </a:r>
            <a:r>
              <a:rPr lang="en-US" sz="1200" b="0" i="0" dirty="0">
                <a:solidFill>
                  <a:srgbClr val="222222"/>
                </a:solidFill>
                <a:latin typeface="Arial"/>
              </a:rPr>
              <a:t>, et al. "Heterogeneous federated learning: State-of-the-art and research challenges." </a:t>
            </a:r>
            <a:r>
              <a:rPr lang="en-US" sz="1200" b="0" i="1" dirty="0">
                <a:solidFill>
                  <a:srgbClr val="222222"/>
                </a:solidFill>
                <a:latin typeface="Arial"/>
              </a:rPr>
              <a:t>ACM Computing Surveys</a:t>
            </a:r>
            <a:r>
              <a:rPr lang="en-US" sz="1200" b="0" i="0" dirty="0">
                <a:solidFill>
                  <a:srgbClr val="222222"/>
                </a:solidFill>
                <a:latin typeface="Arial"/>
              </a:rPr>
              <a:t> 56.3 (2023): 1-44.</a:t>
            </a:r>
            <a:endParaRPr lang="zh-CN" sz="1200" dirty="0"/>
          </a:p>
        </p:txBody>
      </p:sp>
      <p:pic>
        <p:nvPicPr>
          <p:cNvPr id="4" name="图片 3">
            <a:extLst>
              <a:ext uri="{FF2B5EF4-FFF2-40B4-BE49-F238E27FC236}">
                <a16:creationId xmlns:a16="http://schemas.microsoft.com/office/drawing/2014/main" id="{FD21B151-6BDE-1B74-BEF3-01A6DA24AEED}"/>
              </a:ext>
            </a:extLst>
          </p:cNvPr>
          <p:cNvPicPr>
            <a:picLocks noChangeAspect="1"/>
          </p:cNvPicPr>
          <p:nvPr/>
        </p:nvPicPr>
        <p:blipFill>
          <a:blip r:embed="rId5"/>
          <a:stretch/>
        </p:blipFill>
        <p:spPr bwMode="auto">
          <a:xfrm>
            <a:off x="7180592" y="1572424"/>
            <a:ext cx="4916384" cy="1426388"/>
          </a:xfrm>
          <a:prstGeom prst="rect">
            <a:avLst/>
          </a:prstGeom>
        </p:spPr>
      </p:pic>
      <p:sp>
        <p:nvSpPr>
          <p:cNvPr id="11" name="文本框 10">
            <a:extLst>
              <a:ext uri="{FF2B5EF4-FFF2-40B4-BE49-F238E27FC236}">
                <a16:creationId xmlns:a16="http://schemas.microsoft.com/office/drawing/2014/main" id="{B2126566-ED34-B63D-BC95-FE61E9DDFFC4}"/>
              </a:ext>
            </a:extLst>
          </p:cNvPr>
          <p:cNvSpPr txBox="1"/>
          <p:nvPr/>
        </p:nvSpPr>
        <p:spPr bwMode="auto">
          <a:xfrm>
            <a:off x="6627271" y="3122438"/>
            <a:ext cx="5794320" cy="461665"/>
          </a:xfrm>
          <a:prstGeom prst="rect">
            <a:avLst/>
          </a:prstGeom>
          <a:noFill/>
        </p:spPr>
        <p:txBody>
          <a:bodyPr wrap="square" rtlCol="0">
            <a:spAutoFit/>
          </a:bodyPr>
          <a:lstStyle/>
          <a:p>
            <a:pPr algn="ctr">
              <a:defRPr/>
            </a:pPr>
            <a:r>
              <a:rPr lang="en-US" sz="1200" dirty="0">
                <a:solidFill>
                  <a:srgbClr val="08457E"/>
                </a:solidFill>
                <a:latin typeface="Cascadia Code" panose="020B0609020000020004" pitchFamily="49" charset="0"/>
                <a:ea typeface="Cascadia Code" panose="020B0609020000020004" pitchFamily="49" charset="0"/>
                <a:cs typeface="Cascadia Code" panose="020B0609020000020004" pitchFamily="49" charset="0"/>
              </a:rPr>
              <a:t>Fig:</a:t>
            </a:r>
            <a:r>
              <a:rPr lang="en-US" sz="1200" dirty="0">
                <a:latin typeface="Cascadia Code" panose="020B0609020000020004" pitchFamily="49" charset="0"/>
                <a:ea typeface="Cascadia Code" panose="020B0609020000020004" pitchFamily="49" charset="0"/>
                <a:cs typeface="Cascadia Code" panose="020B0609020000020004" pitchFamily="49" charset="0"/>
              </a:rPr>
              <a:t> Illustration of the local landscape of ResNet18 on different clients using the CIFAR10 dataset.</a:t>
            </a:r>
            <a:endParaRPr lang="zh-CN" sz="1200" dirty="0">
              <a:latin typeface="Cascadia Code" panose="020B0609020000020004" pitchFamily="49" charset="0"/>
              <a:cs typeface="Cascadia Code" panose="020B0609020000020004" pitchFamily="49" charset="0"/>
            </a:endParaRPr>
          </a:p>
        </p:txBody>
      </p:sp>
      <p:sp>
        <p:nvSpPr>
          <p:cNvPr id="13" name="文本框 12">
            <a:extLst>
              <a:ext uri="{FF2B5EF4-FFF2-40B4-BE49-F238E27FC236}">
                <a16:creationId xmlns:a16="http://schemas.microsoft.com/office/drawing/2014/main" id="{DBCFE2DE-327B-5BDD-7FA8-CE31287C68CA}"/>
              </a:ext>
            </a:extLst>
          </p:cNvPr>
          <p:cNvSpPr txBox="1"/>
          <p:nvPr/>
        </p:nvSpPr>
        <p:spPr bwMode="auto">
          <a:xfrm>
            <a:off x="7582747" y="3951323"/>
            <a:ext cx="4442242" cy="369332"/>
          </a:xfrm>
          <a:prstGeom prst="rect">
            <a:avLst/>
          </a:prstGeom>
          <a:noFill/>
        </p:spPr>
        <p:txBody>
          <a:bodyPr wrap="none" rtlCol="0">
            <a:spAutoFit/>
          </a:bodyPr>
          <a:lstStyle/>
          <a:p>
            <a:pPr>
              <a:defRPr/>
            </a:pPr>
            <a:r>
              <a:rPr lang="en-US" dirty="0">
                <a:latin typeface="Arial" panose="020B0604020202020204" pitchFamily="34" charset="0"/>
                <a:cs typeface="Arial" panose="020B0604020202020204" pitchFamily="34" charset="0"/>
              </a:rPr>
              <a:t>Exponential Growth in Search Complexity</a:t>
            </a:r>
            <a:endParaRPr lang="zh-CN"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7F8251D9-8646-8D77-345F-FBB1CE5510D7}"/>
              </a:ext>
            </a:extLst>
          </p:cNvPr>
          <p:cNvSpPr txBox="1"/>
          <p:nvPr/>
        </p:nvSpPr>
        <p:spPr bwMode="auto">
          <a:xfrm>
            <a:off x="7582747" y="4436481"/>
            <a:ext cx="3506088" cy="369332"/>
          </a:xfrm>
          <a:prstGeom prst="rect">
            <a:avLst/>
          </a:prstGeom>
          <a:noFill/>
        </p:spPr>
        <p:txBody>
          <a:bodyPr wrap="none" rtlCol="0">
            <a:spAutoFit/>
          </a:bodyPr>
          <a:lstStyle/>
          <a:p>
            <a:pPr>
              <a:defRPr/>
            </a:pPr>
            <a:r>
              <a:rPr lang="en-US" dirty="0">
                <a:latin typeface="Arial" panose="020B0604020202020204" pitchFamily="34" charset="0"/>
                <a:cs typeface="Arial" panose="020B0604020202020204" pitchFamily="34" charset="0"/>
              </a:rPr>
              <a:t>Limitations in Parallel Evaluation</a:t>
            </a:r>
            <a:endParaRPr lang="zh-CN" dirty="0">
              <a:latin typeface="Arial" panose="020B0604020202020204" pitchFamily="34" charset="0"/>
              <a:cs typeface="Arial" panose="020B0604020202020204" pitchFamily="34" charset="0"/>
            </a:endParaRPr>
          </a:p>
        </p:txBody>
      </p:sp>
      <p:pic>
        <p:nvPicPr>
          <p:cNvPr id="18" name="图片 17">
            <a:extLst>
              <a:ext uri="{FF2B5EF4-FFF2-40B4-BE49-F238E27FC236}">
                <a16:creationId xmlns:a16="http://schemas.microsoft.com/office/drawing/2014/main" id="{0A0F877D-FBDE-475B-49B8-2E2D52E78E8A}"/>
              </a:ext>
            </a:extLst>
          </p:cNvPr>
          <p:cNvPicPr>
            <a:picLocks noChangeAspect="1"/>
          </p:cNvPicPr>
          <p:nvPr/>
        </p:nvPicPr>
        <p:blipFill>
          <a:blip r:embed="rId6"/>
          <a:stretch/>
        </p:blipFill>
        <p:spPr bwMode="auto">
          <a:xfrm>
            <a:off x="7296593" y="3965645"/>
            <a:ext cx="297078" cy="297078"/>
          </a:xfrm>
          <a:prstGeom prst="rect">
            <a:avLst/>
          </a:prstGeom>
        </p:spPr>
      </p:pic>
      <p:pic>
        <p:nvPicPr>
          <p:cNvPr id="19" name="图片 18">
            <a:extLst>
              <a:ext uri="{FF2B5EF4-FFF2-40B4-BE49-F238E27FC236}">
                <a16:creationId xmlns:a16="http://schemas.microsoft.com/office/drawing/2014/main" id="{9CA5B228-1FC8-2E9D-4A37-408F316ED785}"/>
              </a:ext>
            </a:extLst>
          </p:cNvPr>
          <p:cNvPicPr>
            <a:picLocks noChangeAspect="1"/>
          </p:cNvPicPr>
          <p:nvPr/>
        </p:nvPicPr>
        <p:blipFill>
          <a:blip r:embed="rId6"/>
          <a:stretch/>
        </p:blipFill>
        <p:spPr bwMode="auto">
          <a:xfrm>
            <a:off x="7296593" y="4434253"/>
            <a:ext cx="297078" cy="297078"/>
          </a:xfrm>
          <a:prstGeom prst="rect">
            <a:avLst/>
          </a:prstGeom>
        </p:spPr>
      </p:pic>
      <p:sp>
        <p:nvSpPr>
          <p:cNvPr id="20" name="文本框 19">
            <a:extLst>
              <a:ext uri="{FF2B5EF4-FFF2-40B4-BE49-F238E27FC236}">
                <a16:creationId xmlns:a16="http://schemas.microsoft.com/office/drawing/2014/main" id="{2056DD9C-F189-63AC-FCE6-36017BC0919B}"/>
              </a:ext>
            </a:extLst>
          </p:cNvPr>
          <p:cNvSpPr txBox="1"/>
          <p:nvPr/>
        </p:nvSpPr>
        <p:spPr bwMode="auto">
          <a:xfrm>
            <a:off x="7870871" y="5121419"/>
            <a:ext cx="3377531" cy="369332"/>
          </a:xfrm>
          <a:prstGeom prst="rect">
            <a:avLst/>
          </a:prstGeom>
          <a:noFill/>
          <a:ln w="12700">
            <a:solidFill>
              <a:srgbClr val="08457E"/>
            </a:solidFill>
          </a:ln>
        </p:spPr>
        <p:txBody>
          <a:bodyPr wrap="square" rtlCol="0">
            <a:spAutoFit/>
          </a:bodyPr>
          <a:lstStyle/>
          <a:p>
            <a:pPr algn="ctr">
              <a:defRPr/>
            </a:pPr>
            <a:r>
              <a:rPr lang="en-US" b="1" dirty="0">
                <a:solidFill>
                  <a:srgbClr val="08457E"/>
                </a:solidFill>
                <a:latin typeface="Cascadia Code" panose="020B0609020000020004" pitchFamily="49" charset="0"/>
                <a:ea typeface="Cascadia Code" panose="020B0609020000020004" pitchFamily="49" charset="0"/>
                <a:cs typeface="Cascadia Code" panose="020B0609020000020004" pitchFamily="49" charset="0"/>
              </a:rPr>
              <a:t>Differentiable Methods</a:t>
            </a:r>
            <a:endParaRPr lang="zh-CN" b="1" dirty="0">
              <a:solidFill>
                <a:srgbClr val="08457E"/>
              </a:solidFill>
              <a:latin typeface="Cascadia Code" panose="020B0609020000020004" pitchFamily="49" charset="0"/>
              <a:cs typeface="Cascadia Code" panose="020B0609020000020004" pitchFamily="49" charset="0"/>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50FBDC-B58A-BB82-0DC5-1153029A89C0}"/>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E6A0543-1F15-1667-8898-7A8A732E866D}"/>
              </a:ext>
            </a:extLst>
          </p:cNvPr>
          <p:cNvSpPr/>
          <p:nvPr/>
        </p:nvSpPr>
        <p:spPr>
          <a:xfrm>
            <a:off x="4135120" y="-3"/>
            <a:ext cx="4135120" cy="68167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163060" y="3044279"/>
            <a:ext cx="3865880" cy="769441"/>
          </a:xfrm>
          <a:prstGeom prst="rect">
            <a:avLst/>
          </a:prstGeom>
          <a:noFill/>
        </p:spPr>
        <p:txBody>
          <a:bodyPr wrap="square" rtlCol="0">
            <a:spAutoFit/>
          </a:bodyPr>
          <a:lstStyle/>
          <a:p>
            <a:pPr algn="ctr"/>
            <a:r>
              <a:rPr lang="en-US" altLang="zh-CN" sz="4400" dirty="0">
                <a:latin typeface="Cascadia Code" panose="020B0609020000020004" pitchFamily="49" charset="0"/>
                <a:ea typeface="Cascadia Code" panose="020B0609020000020004" pitchFamily="49" charset="0"/>
                <a:cs typeface="Cascadia Code" panose="020B0609020000020004" pitchFamily="49" charset="0"/>
              </a:rPr>
              <a:t>Methodology</a:t>
            </a:r>
          </a:p>
        </p:txBody>
      </p:sp>
      <p:sp>
        <p:nvSpPr>
          <p:cNvPr id="5" name="文本框 4">
            <a:extLst>
              <a:ext uri="{FF2B5EF4-FFF2-40B4-BE49-F238E27FC236}">
                <a16:creationId xmlns:a16="http://schemas.microsoft.com/office/drawing/2014/main" id="{1070AB49-7BD9-C997-EBDC-6A089D2B2279}"/>
              </a:ext>
            </a:extLst>
          </p:cNvPr>
          <p:cNvSpPr txBox="1"/>
          <p:nvPr/>
        </p:nvSpPr>
        <p:spPr>
          <a:xfrm>
            <a:off x="1169410" y="110003"/>
            <a:ext cx="1988045"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latin typeface="Cascadia Code" panose="020B0609020000020004" pitchFamily="49" charset="0"/>
              <a:cs typeface="Cascadia Code" panose="020B0609020000020004" pitchFamily="49" charset="0"/>
            </a:endParaRPr>
          </a:p>
        </p:txBody>
      </p:sp>
      <p:sp>
        <p:nvSpPr>
          <p:cNvPr id="6" name="文本框 5">
            <a:extLst>
              <a:ext uri="{FF2B5EF4-FFF2-40B4-BE49-F238E27FC236}">
                <a16:creationId xmlns:a16="http://schemas.microsoft.com/office/drawing/2014/main" id="{76BC9624-CED7-6458-AAB0-15AD3634BCA5}"/>
              </a:ext>
            </a:extLst>
          </p:cNvPr>
          <p:cNvSpPr txBox="1"/>
          <p:nvPr/>
        </p:nvSpPr>
        <p:spPr>
          <a:xfrm>
            <a:off x="5011408" y="112711"/>
            <a:ext cx="2169184" cy="461665"/>
          </a:xfrm>
          <a:prstGeom prst="rect">
            <a:avLst/>
          </a:prstGeom>
          <a:noFill/>
        </p:spPr>
        <p:txBody>
          <a:bodyPr wrap="none" rtlCol="0">
            <a:spAutoFit/>
          </a:bodyPr>
          <a:lstStyle/>
          <a:p>
            <a:r>
              <a:rPr lang="en-US" altLang="zh-CN"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solidFill>
                <a:schemeClr val="bg1"/>
              </a:solidFill>
              <a:latin typeface="Cascadia Code" panose="020B0609020000020004" pitchFamily="49" charset="0"/>
              <a:cs typeface="Cascadia Code" panose="020B0609020000020004" pitchFamily="49" charset="0"/>
            </a:endParaRPr>
          </a:p>
        </p:txBody>
      </p:sp>
      <p:sp>
        <p:nvSpPr>
          <p:cNvPr id="7" name="文本框 6">
            <a:extLst>
              <a:ext uri="{FF2B5EF4-FFF2-40B4-BE49-F238E27FC236}">
                <a16:creationId xmlns:a16="http://schemas.microsoft.com/office/drawing/2014/main" id="{8BFDB69D-2BFF-E159-C283-ED725CC5808C}"/>
              </a:ext>
            </a:extLst>
          </p:cNvPr>
          <p:cNvSpPr txBox="1"/>
          <p:nvPr/>
        </p:nvSpPr>
        <p:spPr>
          <a:xfrm>
            <a:off x="9034545" y="110003"/>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latin typeface="Cascadia Code" panose="020B0609020000020004" pitchFamily="49" charset="0"/>
              <a:cs typeface="Cascadia Code" panose="020B0609020000020004" pitchFamily="49" charset="0"/>
            </a:endParaRPr>
          </a:p>
        </p:txBody>
      </p:sp>
      <p:sp>
        <p:nvSpPr>
          <p:cNvPr id="8" name="矩形 7">
            <a:extLst>
              <a:ext uri="{FF2B5EF4-FFF2-40B4-BE49-F238E27FC236}">
                <a16:creationId xmlns:a16="http://schemas.microsoft.com/office/drawing/2014/main" id="{840BBFA0-4CEF-B972-954A-AD2F25F003FF}"/>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DF88FFBE-546B-BDDA-2587-FC37752BFED0}"/>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10" name="文本框 9">
            <a:extLst>
              <a:ext uri="{FF2B5EF4-FFF2-40B4-BE49-F238E27FC236}">
                <a16:creationId xmlns:a16="http://schemas.microsoft.com/office/drawing/2014/main" id="{5C70DF17-14B5-1882-5332-2B4338B8AB46}"/>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11" name="文本框 10">
            <a:extLst>
              <a:ext uri="{FF2B5EF4-FFF2-40B4-BE49-F238E27FC236}">
                <a16:creationId xmlns:a16="http://schemas.microsoft.com/office/drawing/2014/main" id="{643A2EF0-ABAD-E4ED-CBC9-A957DCD8234D}"/>
              </a:ext>
            </a:extLst>
          </p:cNvPr>
          <p:cNvSpPr txBox="1"/>
          <p:nvPr/>
        </p:nvSpPr>
        <p:spPr>
          <a:xfrm>
            <a:off x="11887108" y="6504573"/>
            <a:ext cx="304892"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7</a:t>
            </a:r>
            <a:endParaRPr lang="zh-CN" altLang="en-US" sz="1600" dirty="0">
              <a:latin typeface="Cascadia Code" panose="020B0609020000020004" pitchFamily="49" charset="0"/>
              <a:cs typeface="Cascadia Code" panose="020B0609020000020004" pitchFamily="49" charset="0"/>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2564" y="864023"/>
            <a:ext cx="5547996" cy="584775"/>
          </a:xfrm>
          <a:prstGeom prst="rect">
            <a:avLst/>
          </a:prstGeom>
          <a:noFill/>
        </p:spPr>
        <p:txBody>
          <a:bodyPr wrap="square" rtlCol="0">
            <a:spAutoFit/>
          </a:bodyPr>
          <a:lstStyle/>
          <a:p>
            <a:pPr marL="457200" indent="-457200">
              <a:buFont typeface="Wingdings" panose="05000000000000000000" pitchFamily="2" charset="2"/>
              <a:buChar char="n"/>
            </a:pPr>
            <a:r>
              <a:rPr lang="en-US" altLang="zh-CN" sz="3200" dirty="0">
                <a:latin typeface="Cascadia Code" panose="020B0609020000020004" pitchFamily="49" charset="0"/>
                <a:ea typeface="Cascadia Code" panose="020B0609020000020004" pitchFamily="49" charset="0"/>
                <a:cs typeface="Cascadia Code" panose="020B0609020000020004" pitchFamily="49" charset="0"/>
              </a:rPr>
              <a:t>Problem Formulation</a:t>
            </a:r>
          </a:p>
        </p:txBody>
      </p:sp>
      <p:pic>
        <p:nvPicPr>
          <p:cNvPr id="5" name="图片 4"/>
          <p:cNvPicPr/>
          <p:nvPr/>
        </p:nvPicPr>
        <p:blipFill>
          <a:blip r:embed="rId4"/>
          <a:stretch>
            <a:fillRect/>
          </a:stretch>
        </p:blipFill>
        <p:spPr>
          <a:xfrm>
            <a:off x="3866886" y="3018555"/>
            <a:ext cx="4546917" cy="1156017"/>
          </a:xfrm>
          <a:prstGeom prst="rect">
            <a:avLst/>
          </a:prstGeom>
        </p:spPr>
      </p:pic>
      <p:sp>
        <p:nvSpPr>
          <p:cNvPr id="6" name="文本框 5"/>
          <p:cNvSpPr txBox="1"/>
          <p:nvPr/>
        </p:nvSpPr>
        <p:spPr>
          <a:xfrm>
            <a:off x="400604" y="1676447"/>
            <a:ext cx="6678563"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Cascadia Code SemiLight" panose="020B0609020000020004" pitchFamily="49" charset="0"/>
                <a:ea typeface="Cascadia Code SemiLight" panose="020B0609020000020004" pitchFamily="49" charset="0"/>
                <a:cs typeface="Cascadia Code SemiLight" panose="020B0609020000020004" pitchFamily="49" charset="0"/>
              </a:rPr>
              <a:t>Bi-level Optimization Problem</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DF53ABC-3375-250C-59EF-3BE6FF99CA38}"/>
                  </a:ext>
                </a:extLst>
              </p:cNvPr>
              <p:cNvSpPr txBox="1"/>
              <p:nvPr/>
            </p:nvSpPr>
            <p:spPr>
              <a:xfrm>
                <a:off x="777733" y="4352924"/>
                <a:ext cx="10535815" cy="923330"/>
              </a:xfrm>
              <a:prstGeom prst="rect">
                <a:avLst/>
              </a:prstGeom>
              <a:noFill/>
            </p:spPr>
            <p:txBody>
              <a:bodyPr wrap="square" rtlCol="0">
                <a:spAutoFit/>
              </a:bodyPr>
              <a:lstStyle/>
              <a:p>
                <a:pPr algn="just"/>
                <a:r>
                  <a:rPr lang="en-US" altLang="zh-CN" dirty="0">
                    <a:latin typeface="Arial" panose="020B0604020202020204" pitchFamily="34" charset="0"/>
                    <a:ea typeface="Cascadia Code SemiLight" panose="020B0609020000020004" pitchFamily="49" charset="0"/>
                    <a:cs typeface="Arial" panose="020B0604020202020204" pitchFamily="34" charset="0"/>
                  </a:rPr>
                  <a:t>Where the </a:t>
                </a:r>
                <a14:m>
                  <m:oMath xmlns:m="http://schemas.openxmlformats.org/officeDocument/2006/math">
                    <m:r>
                      <a:rPr lang="en-US" altLang="zh-CN" b="0" i="1" smtClean="0">
                        <a:latin typeface="Cambria Math" panose="02040503050406030204" pitchFamily="18" charset="0"/>
                        <a:ea typeface="Cascadia Code SemiLight" panose="020B0609020000020004" pitchFamily="49" charset="0"/>
                        <a:cs typeface="Arial" panose="020B0604020202020204" pitchFamily="34" charset="0"/>
                      </a:rPr>
                      <m:t>𝐴𝑙</m:t>
                    </m:r>
                    <m:sSub>
                      <m:sSubPr>
                        <m:ctrlPr>
                          <a:rPr lang="en-US" altLang="zh-CN" b="0" i="1" smtClean="0">
                            <a:latin typeface="Cambria Math" panose="02040503050406030204" pitchFamily="18" charset="0"/>
                            <a:ea typeface="Cascadia Code SemiLight" panose="020B0609020000020004" pitchFamily="49" charset="0"/>
                            <a:cs typeface="Arial" panose="020B0604020202020204" pitchFamily="34" charset="0"/>
                          </a:rPr>
                        </m:ctrlPr>
                      </m:sSubPr>
                      <m:e>
                        <m:r>
                          <a:rPr lang="en-US" altLang="zh-CN" b="0" i="1" smtClean="0">
                            <a:latin typeface="Cambria Math" panose="02040503050406030204" pitchFamily="18" charset="0"/>
                            <a:ea typeface="Cascadia Code SemiLight" panose="020B0609020000020004" pitchFamily="49" charset="0"/>
                            <a:cs typeface="Arial" panose="020B0604020202020204" pitchFamily="34" charset="0"/>
                          </a:rPr>
                          <m:t>𝑔</m:t>
                        </m:r>
                      </m:e>
                      <m:sub>
                        <m:r>
                          <a:rPr lang="en-US" altLang="zh-CN" b="0" i="1" smtClean="0">
                            <a:latin typeface="Cambria Math" panose="02040503050406030204" pitchFamily="18" charset="0"/>
                            <a:ea typeface="Cascadia Code SemiLight" panose="020B0609020000020004" pitchFamily="49" charset="0"/>
                            <a:cs typeface="Arial" panose="020B0604020202020204" pitchFamily="34" charset="0"/>
                          </a:rPr>
                          <m:t>h</m:t>
                        </m:r>
                      </m:sub>
                    </m:sSub>
                  </m:oMath>
                </a14:m>
                <a:r>
                  <a:rPr lang="en-US" altLang="zh-CN" dirty="0">
                    <a:latin typeface="Arial" panose="020B0604020202020204" pitchFamily="34" charset="0"/>
                    <a:ea typeface="Cascadia Code SemiLight" panose="020B0609020000020004" pitchFamily="49" charset="0"/>
                    <a:cs typeface="Arial" panose="020B0604020202020204" pitchFamily="34" charset="0"/>
                  </a:rPr>
                  <a:t> represents the execution of the FL system for the complete training course under hyperparameter configuration </a:t>
                </a:r>
                <a14:m>
                  <m:oMath xmlns:m="http://schemas.openxmlformats.org/officeDocument/2006/math">
                    <m:r>
                      <a:rPr lang="en-US" altLang="zh-CN" b="0" i="1" smtClean="0">
                        <a:latin typeface="Cambria Math" panose="02040503050406030204" pitchFamily="18" charset="0"/>
                        <a:ea typeface="Cascadia Code SemiLight" panose="020B0609020000020004" pitchFamily="49" charset="0"/>
                        <a:cs typeface="Arial" panose="020B0604020202020204" pitchFamily="34" charset="0"/>
                      </a:rPr>
                      <m:t>h</m:t>
                    </m:r>
                  </m:oMath>
                </a14:m>
                <a:r>
                  <a:rPr lang="en-US" altLang="zh-CN" dirty="0">
                    <a:latin typeface="Arial" panose="020B0604020202020204" pitchFamily="34" charset="0"/>
                    <a:ea typeface="Cascadia Code SemiLight" panose="020B0609020000020004" pitchFamily="49"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ea typeface="Cascadia Code SemiLight" panose="020B0609020000020004" pitchFamily="49" charset="0"/>
                    <a:cs typeface="Arial" panose="020B0604020202020204" pitchFamily="34" charset="0"/>
                  </a:rPr>
                  <a:t>returning</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ea typeface="Cascadia Code SemiLight" panose="020B0609020000020004" pitchFamily="49"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ea typeface="Cascadia Code SemiLight" panose="020B0609020000020004" pitchFamily="49" charset="0"/>
                    <a:cs typeface="Arial" panose="020B0604020202020204" pitchFamily="34" charset="0"/>
                  </a:rPr>
                  <a:t>trained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ea typeface="Cascadia Code SemiLight" panose="020B0609020000020004" pitchFamily="49" charset="0"/>
                    <a:cs typeface="Arial" panose="020B0604020202020204" pitchFamily="34" charset="0"/>
                  </a:rPr>
                  <a:t>global model. </a:t>
                </a:r>
                <a14:m>
                  <m:oMath xmlns:m="http://schemas.openxmlformats.org/officeDocument/2006/math">
                    <m:r>
                      <a:rPr lang="en-US" altLang="zh-CN" i="1" smtClean="0">
                        <a:latin typeface="Cambria Math" panose="02040503050406030204" pitchFamily="18" charset="0"/>
                        <a:ea typeface="Cambria Math" panose="02040503050406030204" pitchFamily="18" charset="0"/>
                        <a:cs typeface="Arial" panose="020B0604020202020204" pitchFamily="34" charset="0"/>
                      </a:rPr>
                      <m:t>ℒ</m:t>
                    </m:r>
                  </m:oMath>
                </a14:m>
                <a:r>
                  <a:rPr lang="en-US" altLang="zh-CN" dirty="0">
                    <a:latin typeface="Arial" panose="020B0604020202020204" pitchFamily="34" charset="0"/>
                    <a:ea typeface="Cascadia Code SemiLight" panose="020B0609020000020004" pitchFamily="49" charset="0"/>
                    <a:cs typeface="Arial" panose="020B0604020202020204" pitchFamily="34" charset="0"/>
                  </a:rPr>
                  <a:t> denotes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ea typeface="Cascadia Code SemiLight" panose="020B0609020000020004" pitchFamily="49" charset="0"/>
                    <a:cs typeface="Arial" panose="020B0604020202020204" pitchFamily="34" charset="0"/>
                  </a:rPr>
                  <a:t>the chosen loss function for the specific task.</a:t>
                </a:r>
              </a:p>
            </p:txBody>
          </p:sp>
        </mc:Choice>
        <mc:Fallback xmlns="">
          <p:sp>
            <p:nvSpPr>
              <p:cNvPr id="2" name="文本框 1">
                <a:extLst>
                  <a:ext uri="{FF2B5EF4-FFF2-40B4-BE49-F238E27FC236}">
                    <a16:creationId xmlns:a16="http://schemas.microsoft.com/office/drawing/2014/main" id="{4DF53ABC-3375-250C-59EF-3BE6FF99CA38}"/>
                  </a:ext>
                </a:extLst>
              </p:cNvPr>
              <p:cNvSpPr txBox="1">
                <a:spLocks noRot="1" noChangeAspect="1" noMove="1" noResize="1" noEditPoints="1" noAdjustHandles="1" noChangeArrowheads="1" noChangeShapeType="1" noTextEdit="1"/>
              </p:cNvSpPr>
              <p:nvPr/>
            </p:nvSpPr>
            <p:spPr>
              <a:xfrm>
                <a:off x="777733" y="4352924"/>
                <a:ext cx="10535815" cy="923330"/>
              </a:xfrm>
              <a:prstGeom prst="rect">
                <a:avLst/>
              </a:prstGeom>
              <a:blipFill>
                <a:blip r:embed="rId5"/>
                <a:stretch>
                  <a:fillRect l="-521" t="-3289" r="-1042"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89003AE-0185-00A0-EBC5-8B70C89C3197}"/>
                  </a:ext>
                </a:extLst>
              </p:cNvPr>
              <p:cNvSpPr txBox="1"/>
              <p:nvPr/>
            </p:nvSpPr>
            <p:spPr>
              <a:xfrm>
                <a:off x="777733" y="5537909"/>
                <a:ext cx="7126747" cy="369332"/>
              </a:xfrm>
              <a:prstGeom prst="rect">
                <a:avLst/>
              </a:prstGeom>
              <a:noFill/>
            </p:spPr>
            <p:txBody>
              <a:bodyPr wrap="square" rtlCol="0">
                <a:spAutoFit/>
              </a:bodyPr>
              <a:lstStyle/>
              <a:p>
                <a:r>
                  <a:rPr lang="en-US" altLang="zh-CN" b="1" dirty="0">
                    <a:solidFill>
                      <a:srgbClr val="C00000"/>
                    </a:solidFill>
                    <a:latin typeface="Arial" panose="020B0604020202020204" pitchFamily="34" charset="0"/>
                    <a:ea typeface="Cascadia Code SemiLight" panose="020B0609020000020004" pitchFamily="49" charset="0"/>
                    <a:cs typeface="Arial" panose="020B0604020202020204" pitchFamily="34" charset="0"/>
                  </a:rPr>
                  <a:t>Executing </a:t>
                </a:r>
                <a14:m>
                  <m:oMath xmlns:m="http://schemas.openxmlformats.org/officeDocument/2006/math">
                    <m:r>
                      <a:rPr lang="en-US" altLang="zh-CN" b="1" i="1" smtClean="0">
                        <a:solidFill>
                          <a:srgbClr val="C00000"/>
                        </a:solidFill>
                        <a:latin typeface="Cambria Math" panose="02040503050406030204" pitchFamily="18" charset="0"/>
                        <a:ea typeface="Cascadia Code SemiLight" panose="020B0609020000020004" pitchFamily="49" charset="0"/>
                        <a:cs typeface="Arial" panose="020B0604020202020204" pitchFamily="34" charset="0"/>
                      </a:rPr>
                      <m:t>𝑨𝒍</m:t>
                    </m:r>
                    <m:sSub>
                      <m:sSubPr>
                        <m:ctrlPr>
                          <a:rPr lang="en-US" altLang="zh-CN" b="1" i="1" smtClean="0">
                            <a:solidFill>
                              <a:srgbClr val="C00000"/>
                            </a:solidFill>
                            <a:latin typeface="Cambria Math" panose="02040503050406030204" pitchFamily="18" charset="0"/>
                            <a:ea typeface="Cascadia Code SemiLight" panose="020B0609020000020004" pitchFamily="49" charset="0"/>
                            <a:cs typeface="Arial" panose="020B0604020202020204" pitchFamily="34" charset="0"/>
                          </a:rPr>
                        </m:ctrlPr>
                      </m:sSubPr>
                      <m:e>
                        <m:r>
                          <a:rPr lang="en-US" altLang="zh-CN" b="1" i="1" smtClean="0">
                            <a:solidFill>
                              <a:srgbClr val="C00000"/>
                            </a:solidFill>
                            <a:latin typeface="Cambria Math" panose="02040503050406030204" pitchFamily="18" charset="0"/>
                            <a:ea typeface="Cascadia Code SemiLight" panose="020B0609020000020004" pitchFamily="49" charset="0"/>
                            <a:cs typeface="Arial" panose="020B0604020202020204" pitchFamily="34" charset="0"/>
                          </a:rPr>
                          <m:t>𝒈</m:t>
                        </m:r>
                      </m:e>
                      <m:sub>
                        <m:r>
                          <a:rPr lang="en-US" altLang="zh-CN" b="1" i="1" smtClean="0">
                            <a:solidFill>
                              <a:srgbClr val="C00000"/>
                            </a:solidFill>
                            <a:latin typeface="Cambria Math" panose="02040503050406030204" pitchFamily="18" charset="0"/>
                            <a:ea typeface="Cascadia Code SemiLight" panose="020B0609020000020004" pitchFamily="49" charset="0"/>
                            <a:cs typeface="Arial" panose="020B0604020202020204" pitchFamily="34" charset="0"/>
                          </a:rPr>
                          <m:t>𝒉</m:t>
                        </m:r>
                      </m:sub>
                    </m:sSub>
                  </m:oMath>
                </a14:m>
                <a:r>
                  <a:rPr lang="en-US" altLang="zh-CN" b="1" dirty="0">
                    <a:solidFill>
                      <a:srgbClr val="C00000"/>
                    </a:solidFill>
                    <a:latin typeface="Arial" panose="020B0604020202020204" pitchFamily="34" charset="0"/>
                    <a:ea typeface="Cascadia Code SemiLight" panose="020B0609020000020004" pitchFamily="49" charset="0"/>
                    <a:cs typeface="Arial" panose="020B0604020202020204" pitchFamily="34" charset="0"/>
                  </a:rPr>
                  <a:t> requires running a complete FL training course.</a:t>
                </a:r>
              </a:p>
            </p:txBody>
          </p:sp>
        </mc:Choice>
        <mc:Fallback xmlns="">
          <p:sp>
            <p:nvSpPr>
              <p:cNvPr id="3" name="文本框 2">
                <a:extLst>
                  <a:ext uri="{FF2B5EF4-FFF2-40B4-BE49-F238E27FC236}">
                    <a16:creationId xmlns:a16="http://schemas.microsoft.com/office/drawing/2014/main" id="{A89003AE-0185-00A0-EBC5-8B70C89C3197}"/>
                  </a:ext>
                </a:extLst>
              </p:cNvPr>
              <p:cNvSpPr txBox="1">
                <a:spLocks noRot="1" noChangeAspect="1" noMove="1" noResize="1" noEditPoints="1" noAdjustHandles="1" noChangeArrowheads="1" noChangeShapeType="1" noTextEdit="1"/>
              </p:cNvSpPr>
              <p:nvPr/>
            </p:nvSpPr>
            <p:spPr>
              <a:xfrm>
                <a:off x="777733" y="5537909"/>
                <a:ext cx="7126747" cy="369332"/>
              </a:xfrm>
              <a:prstGeom prst="rect">
                <a:avLst/>
              </a:prstGeom>
              <a:blipFill>
                <a:blip r:embed="rId6"/>
                <a:stretch>
                  <a:fillRect l="-770" t="-8197" r="-1369" b="-24590"/>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850E004E-98EA-F842-66FD-4D0F8A4DAB24}"/>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68C25A8-9408-C2C7-5F69-7EE471BC1175}"/>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10" name="文本框 9">
            <a:extLst>
              <a:ext uri="{FF2B5EF4-FFF2-40B4-BE49-F238E27FC236}">
                <a16:creationId xmlns:a16="http://schemas.microsoft.com/office/drawing/2014/main" id="{90C66D12-84C2-6923-B767-DBD59A52BFD4}"/>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11" name="文本框 10">
            <a:extLst>
              <a:ext uri="{FF2B5EF4-FFF2-40B4-BE49-F238E27FC236}">
                <a16:creationId xmlns:a16="http://schemas.microsoft.com/office/drawing/2014/main" id="{D8485146-0D9E-6DC7-990B-DAC282E220BC}"/>
              </a:ext>
            </a:extLst>
          </p:cNvPr>
          <p:cNvSpPr txBox="1"/>
          <p:nvPr/>
        </p:nvSpPr>
        <p:spPr>
          <a:xfrm>
            <a:off x="11887108" y="6504573"/>
            <a:ext cx="304892"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8</a:t>
            </a:r>
            <a:endParaRPr lang="zh-CN" altLang="en-US" sz="1600" dirty="0">
              <a:latin typeface="Cascadia Code" panose="020B0609020000020004" pitchFamily="49" charset="0"/>
              <a:cs typeface="Cascadia Code" panose="020B0609020000020004" pitchFamily="49" charset="0"/>
            </a:endParaRPr>
          </a:p>
        </p:txBody>
      </p:sp>
      <p:sp>
        <p:nvSpPr>
          <p:cNvPr id="12" name="矩形 11">
            <a:extLst>
              <a:ext uri="{FF2B5EF4-FFF2-40B4-BE49-F238E27FC236}">
                <a16:creationId xmlns:a16="http://schemas.microsoft.com/office/drawing/2014/main" id="{8DAD4C13-34E3-2D92-BA5A-7223A3AD8B27}"/>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35EFEB2-866A-76C9-E63A-4D5A411E2422}"/>
              </a:ext>
            </a:extLst>
          </p:cNvPr>
          <p:cNvSpPr/>
          <p:nvPr/>
        </p:nvSpPr>
        <p:spPr>
          <a:xfrm>
            <a:off x="4135120" y="-3"/>
            <a:ext cx="4135120" cy="68167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1AE7341-A3C6-0098-6FBC-92C559851E3B}"/>
              </a:ext>
            </a:extLst>
          </p:cNvPr>
          <p:cNvSpPr txBox="1"/>
          <p:nvPr/>
        </p:nvSpPr>
        <p:spPr>
          <a:xfrm>
            <a:off x="1169410" y="110003"/>
            <a:ext cx="1988045"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latin typeface="Cascadia Code" panose="020B0609020000020004" pitchFamily="49" charset="0"/>
              <a:cs typeface="Cascadia Code" panose="020B0609020000020004" pitchFamily="49" charset="0"/>
            </a:endParaRPr>
          </a:p>
        </p:txBody>
      </p:sp>
      <p:sp>
        <p:nvSpPr>
          <p:cNvPr id="15" name="文本框 14">
            <a:extLst>
              <a:ext uri="{FF2B5EF4-FFF2-40B4-BE49-F238E27FC236}">
                <a16:creationId xmlns:a16="http://schemas.microsoft.com/office/drawing/2014/main" id="{808D72DE-7EC4-C7AA-AEAA-BE8BDE237979}"/>
              </a:ext>
            </a:extLst>
          </p:cNvPr>
          <p:cNvSpPr txBox="1"/>
          <p:nvPr/>
        </p:nvSpPr>
        <p:spPr>
          <a:xfrm>
            <a:off x="5011408" y="112711"/>
            <a:ext cx="2169184" cy="461665"/>
          </a:xfrm>
          <a:prstGeom prst="rect">
            <a:avLst/>
          </a:prstGeom>
          <a:noFill/>
        </p:spPr>
        <p:txBody>
          <a:bodyPr wrap="none" rtlCol="0">
            <a:spAutoFit/>
          </a:bodyPr>
          <a:lstStyle/>
          <a:p>
            <a:r>
              <a:rPr lang="en-US" altLang="zh-CN"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solidFill>
                <a:schemeClr val="bg1"/>
              </a:solidFill>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DA06A496-1161-E4AD-B525-2AD3AA1E4CA0}"/>
              </a:ext>
            </a:extLst>
          </p:cNvPr>
          <p:cNvSpPr txBox="1"/>
          <p:nvPr/>
        </p:nvSpPr>
        <p:spPr>
          <a:xfrm>
            <a:off x="9034545" y="110003"/>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latin typeface="Cascadia Code" panose="020B0609020000020004" pitchFamily="49" charset="0"/>
              <a:cs typeface="Cascadia Code" panose="020B0609020000020004" pitchFamily="49" charset="0"/>
            </a:endParaRPr>
          </a:p>
        </p:txBody>
      </p:sp>
      <p:sp>
        <p:nvSpPr>
          <p:cNvPr id="17" name="文本框 16">
            <a:extLst>
              <a:ext uri="{FF2B5EF4-FFF2-40B4-BE49-F238E27FC236}">
                <a16:creationId xmlns:a16="http://schemas.microsoft.com/office/drawing/2014/main" id="{F5CD2D32-AE0D-57C1-4F07-1A865B1E8D43}"/>
              </a:ext>
            </a:extLst>
          </p:cNvPr>
          <p:cNvSpPr txBox="1"/>
          <p:nvPr/>
        </p:nvSpPr>
        <p:spPr>
          <a:xfrm>
            <a:off x="777733" y="2405068"/>
            <a:ext cx="9166292" cy="369332"/>
          </a:xfrm>
          <a:prstGeom prst="rect">
            <a:avLst/>
          </a:prstGeom>
          <a:noFill/>
        </p:spPr>
        <p:txBody>
          <a:bodyPr wrap="none" rtlCol="0">
            <a:spAutoFit/>
          </a:bodyPr>
          <a:lstStyle/>
          <a:p>
            <a:r>
              <a:rPr lang="en-US" altLang="zh-CN" dirty="0">
                <a:latin typeface="Arial" panose="020B0604020202020204" pitchFamily="34" charset="0"/>
                <a:ea typeface="Cascadia Code SemiLight" panose="020B0609020000020004" pitchFamily="49" charset="0"/>
                <a:cs typeface="Arial" panose="020B0604020202020204" pitchFamily="34" charset="0"/>
              </a:rPr>
              <a:t>Personalized HPO in FL can be commonly formulated as a bi-level optimization problem</a:t>
            </a:r>
          </a:p>
        </p:txBody>
      </p:sp>
      <p:sp>
        <p:nvSpPr>
          <p:cNvPr id="18" name="文本框 17">
            <a:extLst>
              <a:ext uri="{FF2B5EF4-FFF2-40B4-BE49-F238E27FC236}">
                <a16:creationId xmlns:a16="http://schemas.microsoft.com/office/drawing/2014/main" id="{3C023D93-BA6A-FD30-619F-D724587313F3}"/>
              </a:ext>
            </a:extLst>
          </p:cNvPr>
          <p:cNvSpPr txBox="1"/>
          <p:nvPr/>
        </p:nvSpPr>
        <p:spPr>
          <a:xfrm>
            <a:off x="8211063" y="5454606"/>
            <a:ext cx="3623108" cy="523220"/>
          </a:xfrm>
          <a:prstGeom prst="rect">
            <a:avLst/>
          </a:prstGeom>
          <a:noFill/>
          <a:ln w="19050">
            <a:solidFill>
              <a:srgbClr val="C00000"/>
            </a:solidFill>
          </a:ln>
        </p:spPr>
        <p:txBody>
          <a:bodyPr wrap="none" rtlCol="0">
            <a:spAutoFit/>
          </a:bodyPr>
          <a:lstStyle/>
          <a:p>
            <a:r>
              <a:rPr lang="en-US" altLang="zh-CN" sz="2800" b="1" dirty="0">
                <a:solidFill>
                  <a:srgbClr val="C00000"/>
                </a:solidFill>
                <a:latin typeface="Arial" panose="020B0604020202020204" pitchFamily="34" charset="0"/>
                <a:cs typeface="Arial" panose="020B0604020202020204" pitchFamily="34" charset="0"/>
              </a:rPr>
              <a:t>Resource Inefficient</a:t>
            </a:r>
            <a:endParaRPr lang="zh-CN" altLang="en-US" sz="2800" b="1" dirty="0">
              <a:solidFill>
                <a:srgbClr val="C00000"/>
              </a:solidFill>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4"/>
          <a:stretch>
            <a:fillRect/>
          </a:stretch>
        </p:blipFill>
        <p:spPr>
          <a:xfrm>
            <a:off x="3102451" y="2963409"/>
            <a:ext cx="5296217" cy="1702117"/>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52C584D-16DD-96C3-2388-328B28D82FA9}"/>
                  </a:ext>
                </a:extLst>
              </p:cNvPr>
              <p:cNvSpPr txBox="1"/>
              <p:nvPr/>
            </p:nvSpPr>
            <p:spPr>
              <a:xfrm>
                <a:off x="743373" y="4696502"/>
                <a:ext cx="11197167" cy="673518"/>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where </a:t>
                </a:r>
                <a14:m>
                  <m:oMath xmlns:m="http://schemas.openxmlformats.org/officeDocument/2006/math">
                    <m:r>
                      <a:rPr lang="en-US" altLang="zh-CN" b="0" i="1" smtClean="0">
                        <a:latin typeface="Cambria Math" panose="02040503050406030204" pitchFamily="18" charset="0"/>
                        <a:cs typeface="Arial" panose="020B0604020202020204" pitchFamily="34" charset="0"/>
                      </a:rPr>
                      <m:t>𝐿𝑜</m:t>
                    </m:r>
                    <m:sSub>
                      <m:sSubPr>
                        <m:ctrlPr>
                          <a:rPr lang="en-US" altLang="zh-CN" b="0"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𝑐</m:t>
                        </m:r>
                      </m:e>
                      <m:sub>
                        <m:sSub>
                          <m:sSubPr>
                            <m:ctrlPr>
                              <a:rPr lang="en-US" altLang="zh-CN" b="0"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h</m:t>
                            </m:r>
                          </m:e>
                          <m:sub>
                            <m:r>
                              <a:rPr lang="en-US" altLang="zh-CN" b="0" i="1" smtClean="0">
                                <a:latin typeface="Cambria Math" panose="02040503050406030204" pitchFamily="18" charset="0"/>
                                <a:cs typeface="Arial" panose="020B0604020202020204" pitchFamily="34" charset="0"/>
                              </a:rPr>
                              <m:t>𝑖</m:t>
                            </m:r>
                          </m:sub>
                        </m:sSub>
                      </m:sub>
                    </m:sSub>
                  </m:oMath>
                </a14:m>
                <a:r>
                  <a:rPr lang="en-US" altLang="zh-CN" dirty="0">
                    <a:latin typeface="Arial" panose="020B0604020202020204" pitchFamily="34" charset="0"/>
                    <a:cs typeface="Arial" panose="020B0604020202020204" pitchFamily="34" charset="0"/>
                  </a:rPr>
                  <a:t> represents the local training phase configured by </a:t>
                </a:r>
                <a14:m>
                  <m:oMath xmlns:m="http://schemas.openxmlformats.org/officeDocument/2006/math">
                    <m:sSub>
                      <m:sSubPr>
                        <m:ctrlPr>
                          <a:rPr lang="en-US" altLang="zh-CN" b="0"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h</m:t>
                        </m:r>
                      </m:e>
                      <m:sub>
                        <m:r>
                          <a:rPr lang="en-US" altLang="zh-CN" b="0" i="1" smtClean="0">
                            <a:latin typeface="Cambria Math" panose="02040503050406030204" pitchFamily="18" charset="0"/>
                            <a:cs typeface="Arial" panose="020B0604020202020204" pitchFamily="34" charset="0"/>
                          </a:rPr>
                          <m:t>𝑖</m:t>
                        </m:r>
                      </m:sub>
                    </m:sSub>
                  </m:oMath>
                </a14:m>
                <a:r>
                  <a:rPr lang="en-US" altLang="zh-CN" dirty="0">
                    <a:latin typeface="Arial" panose="020B0604020202020204" pitchFamily="34" charset="0"/>
                    <a:cs typeface="Arial" panose="020B0604020202020204" pitchFamily="34" charset="0"/>
                  </a:rPr>
                  <a:t>, returning the updated local model parameter </a:t>
                </a:r>
                <a14:m>
                  <m:oMath xmlns:m="http://schemas.openxmlformats.org/officeDocument/2006/math">
                    <m:sSub>
                      <m:sSubPr>
                        <m:ctrlPr>
                          <a:rPr lang="en-US" altLang="zh-CN" b="0" i="1" smtClean="0">
                            <a:latin typeface="Cambria Math" panose="02040503050406030204" pitchFamily="18" charset="0"/>
                            <a:cs typeface="Arial" panose="020B0604020202020204" pitchFamily="34" charset="0"/>
                          </a:rPr>
                        </m:ctrlPr>
                      </m:sSubPr>
                      <m:e>
                        <m:r>
                          <a:rPr lang="en-US" altLang="zh-CN" b="0" i="1" smtClean="0">
                            <a:latin typeface="Cambria Math" panose="02040503050406030204" pitchFamily="18" charset="0"/>
                            <a:cs typeface="Arial" panose="020B0604020202020204" pitchFamily="34" charset="0"/>
                          </a:rPr>
                          <m:t>𝜃</m:t>
                        </m:r>
                      </m:e>
                      <m:sub>
                        <m:r>
                          <a:rPr lang="en-US" altLang="zh-CN" b="0" i="1" smtClean="0">
                            <a:latin typeface="Cambria Math" panose="02040503050406030204" pitchFamily="18" charset="0"/>
                            <a:cs typeface="Arial" panose="020B0604020202020204" pitchFamily="34" charset="0"/>
                          </a:rPr>
                          <m:t>𝑖</m:t>
                        </m:r>
                      </m:sub>
                    </m:sSub>
                  </m:oMath>
                </a14:m>
                <a:r>
                  <a:rPr lang="en-US" altLang="zh-CN" dirty="0">
                    <a:latin typeface="Arial" panose="020B0604020202020204" pitchFamily="34" charset="0"/>
                    <a:cs typeface="Arial" panose="020B0604020202020204" pitchFamily="34" charset="0"/>
                  </a:rPr>
                  <a:t>.</a:t>
                </a:r>
              </a:p>
            </p:txBody>
          </p:sp>
        </mc:Choice>
        <mc:Fallback xmlns="">
          <p:sp>
            <p:nvSpPr>
              <p:cNvPr id="3" name="文本框 2">
                <a:extLst>
                  <a:ext uri="{FF2B5EF4-FFF2-40B4-BE49-F238E27FC236}">
                    <a16:creationId xmlns:a16="http://schemas.microsoft.com/office/drawing/2014/main" id="{352C584D-16DD-96C3-2388-328B28D82FA9}"/>
                  </a:ext>
                </a:extLst>
              </p:cNvPr>
              <p:cNvSpPr txBox="1">
                <a:spLocks noRot="1" noChangeAspect="1" noMove="1" noResize="1" noEditPoints="1" noAdjustHandles="1" noChangeArrowheads="1" noChangeShapeType="1" noTextEdit="1"/>
              </p:cNvSpPr>
              <p:nvPr/>
            </p:nvSpPr>
            <p:spPr>
              <a:xfrm>
                <a:off x="743373" y="4696502"/>
                <a:ext cx="11197167" cy="673518"/>
              </a:xfrm>
              <a:prstGeom prst="rect">
                <a:avLst/>
              </a:prstGeom>
              <a:blipFill>
                <a:blip r:embed="rId5"/>
                <a:stretch>
                  <a:fillRect l="-490" t="-4505" b="-1351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1BFBD52-15BB-4188-2834-9FDD5F023950}"/>
              </a:ext>
            </a:extLst>
          </p:cNvPr>
          <p:cNvSpPr txBox="1"/>
          <p:nvPr/>
        </p:nvSpPr>
        <p:spPr>
          <a:xfrm>
            <a:off x="743373" y="5539415"/>
            <a:ext cx="10244667" cy="646331"/>
          </a:xfrm>
          <a:prstGeom prst="rect">
            <a:avLst/>
          </a:prstGeom>
          <a:noFill/>
        </p:spPr>
        <p:txBody>
          <a:bodyPr wrap="square" rtlCol="0">
            <a:spAutoFit/>
          </a:bodyPr>
          <a:lstStyle/>
          <a:p>
            <a:pPr algn="just"/>
            <a:r>
              <a:rPr lang="en-US" altLang="zh-CN" b="1" dirty="0">
                <a:solidFill>
                  <a:srgbClr val="C00000"/>
                </a:solidFill>
                <a:latin typeface="Arial" panose="020B0604020202020204" pitchFamily="34" charset="0"/>
                <a:cs typeface="Arial" panose="020B0604020202020204" pitchFamily="34" charset="0"/>
              </a:rPr>
              <a:t>This transformation allows us to choose different hyperparameter groups between different communication rounds, it is more flexible.</a:t>
            </a:r>
          </a:p>
        </p:txBody>
      </p:sp>
      <p:sp>
        <p:nvSpPr>
          <p:cNvPr id="7" name="矩形 6">
            <a:extLst>
              <a:ext uri="{FF2B5EF4-FFF2-40B4-BE49-F238E27FC236}">
                <a16:creationId xmlns:a16="http://schemas.microsoft.com/office/drawing/2014/main" id="{D8DB7FF2-1A10-0A56-5709-66A59088B4FE}"/>
              </a:ext>
            </a:extLst>
          </p:cNvPr>
          <p:cNvSpPr/>
          <p:nvPr/>
        </p:nvSpPr>
        <p:spPr>
          <a:xfrm>
            <a:off x="0" y="6489700"/>
            <a:ext cx="12192000" cy="3683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CA1625E-3876-9F95-CB1F-7795A62D55EB}"/>
              </a:ext>
            </a:extLst>
          </p:cNvPr>
          <p:cNvSpPr txBox="1"/>
          <p:nvPr/>
        </p:nvSpPr>
        <p:spPr>
          <a:xfrm>
            <a:off x="5222203" y="6510020"/>
            <a:ext cx="1747594" cy="338554"/>
          </a:xfrm>
          <a:prstGeom prst="rect">
            <a:avLst/>
          </a:prstGeom>
          <a:noFill/>
        </p:spPr>
        <p:txBody>
          <a:bodyPr wrap="none" rtlCol="0">
            <a:spAutoFit/>
          </a:bodyPr>
          <a:lstStyle/>
          <a:p>
            <a:pPr algn="ctr"/>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Jinglong Shen</a:t>
            </a:r>
            <a:endParaRPr lang="zh-CN" altLang="en-US" sz="1600" dirty="0">
              <a:latin typeface="Cascadia Code" panose="020B0609020000020004" pitchFamily="49" charset="0"/>
              <a:cs typeface="Cascadia Code" panose="020B0609020000020004" pitchFamily="49" charset="0"/>
            </a:endParaRPr>
          </a:p>
        </p:txBody>
      </p:sp>
      <p:sp>
        <p:nvSpPr>
          <p:cNvPr id="9" name="文本框 8">
            <a:extLst>
              <a:ext uri="{FF2B5EF4-FFF2-40B4-BE49-F238E27FC236}">
                <a16:creationId xmlns:a16="http://schemas.microsoft.com/office/drawing/2014/main" id="{B06A6282-69FC-0314-7CC8-B5478A0F4C87}"/>
              </a:ext>
            </a:extLst>
          </p:cNvPr>
          <p:cNvSpPr txBox="1"/>
          <p:nvPr/>
        </p:nvSpPr>
        <p:spPr>
          <a:xfrm>
            <a:off x="68700" y="6519446"/>
            <a:ext cx="1266693" cy="338554"/>
          </a:xfrm>
          <a:prstGeom prst="rect">
            <a:avLst/>
          </a:prstGeom>
          <a:noFill/>
        </p:spPr>
        <p:txBody>
          <a:bodyPr wrap="none" rtlCol="0">
            <a:spAutoFit/>
          </a:bodyPr>
          <a:lstStyle/>
          <a:p>
            <a:r>
              <a:rPr lang="en-US" altLang="zh-CN" sz="1600" dirty="0">
                <a:latin typeface="Cascadia Code" panose="020B0609020000020004" pitchFamily="49" charset="0"/>
                <a:ea typeface="Cascadia Code" panose="020B0609020000020004" pitchFamily="49" charset="0"/>
                <a:cs typeface="Cascadia Code" panose="020B0609020000020004" pitchFamily="49" charset="0"/>
              </a:rPr>
              <a:t>2025/5/18</a:t>
            </a:r>
            <a:endParaRPr lang="zh-CN" altLang="en-US" sz="1600" dirty="0">
              <a:latin typeface="Cascadia Code" panose="020B0609020000020004" pitchFamily="49" charset="0"/>
              <a:cs typeface="Cascadia Code" panose="020B0609020000020004" pitchFamily="49" charset="0"/>
            </a:endParaRPr>
          </a:p>
        </p:txBody>
      </p:sp>
      <p:sp>
        <p:nvSpPr>
          <p:cNvPr id="10" name="文本框 9">
            <a:extLst>
              <a:ext uri="{FF2B5EF4-FFF2-40B4-BE49-F238E27FC236}">
                <a16:creationId xmlns:a16="http://schemas.microsoft.com/office/drawing/2014/main" id="{2709F899-2789-D0F6-E7F1-21430EB04490}"/>
              </a:ext>
            </a:extLst>
          </p:cNvPr>
          <p:cNvSpPr txBox="1"/>
          <p:nvPr/>
        </p:nvSpPr>
        <p:spPr>
          <a:xfrm>
            <a:off x="11887108" y="6504573"/>
            <a:ext cx="304892" cy="338554"/>
          </a:xfrm>
          <a:prstGeom prst="rect">
            <a:avLst/>
          </a:prstGeom>
          <a:noFill/>
        </p:spPr>
        <p:txBody>
          <a:bodyPr wrap="none" rtlCol="0">
            <a:spAutoFit/>
          </a:bodyPr>
          <a:lstStyle/>
          <a:p>
            <a:pPr algn="r"/>
            <a:r>
              <a:rPr lang="en-US" altLang="zh-CN" sz="1600" dirty="0">
                <a:latin typeface="Cascadia Code" panose="020B0609020000020004" pitchFamily="49" charset="0"/>
                <a:cs typeface="Cascadia Code" panose="020B0609020000020004" pitchFamily="49" charset="0"/>
              </a:rPr>
              <a:t>9</a:t>
            </a:r>
            <a:endParaRPr lang="zh-CN" altLang="en-US" sz="1600" dirty="0">
              <a:latin typeface="Cascadia Code" panose="020B0609020000020004" pitchFamily="49" charset="0"/>
              <a:cs typeface="Cascadia Code" panose="020B0609020000020004" pitchFamily="49" charset="0"/>
            </a:endParaRPr>
          </a:p>
        </p:txBody>
      </p:sp>
      <p:sp>
        <p:nvSpPr>
          <p:cNvPr id="11" name="矩形 10">
            <a:extLst>
              <a:ext uri="{FF2B5EF4-FFF2-40B4-BE49-F238E27FC236}">
                <a16:creationId xmlns:a16="http://schemas.microsoft.com/office/drawing/2014/main" id="{6EB1CB82-A381-FA5A-A64B-2AED0CCFF0F5}"/>
              </a:ext>
            </a:extLst>
          </p:cNvPr>
          <p:cNvSpPr/>
          <p:nvPr/>
        </p:nvSpPr>
        <p:spPr>
          <a:xfrm>
            <a:off x="0" y="0"/>
            <a:ext cx="12192000" cy="68167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8B771F9-59E1-194F-34B9-794E4E885BEA}"/>
              </a:ext>
            </a:extLst>
          </p:cNvPr>
          <p:cNvSpPr/>
          <p:nvPr/>
        </p:nvSpPr>
        <p:spPr>
          <a:xfrm>
            <a:off x="4135120" y="-3"/>
            <a:ext cx="4135120" cy="681676"/>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34F7B84-7706-961D-C0EB-BB8A6665DC86}"/>
              </a:ext>
            </a:extLst>
          </p:cNvPr>
          <p:cNvSpPr txBox="1"/>
          <p:nvPr/>
        </p:nvSpPr>
        <p:spPr>
          <a:xfrm>
            <a:off x="1169410" y="110003"/>
            <a:ext cx="1988045"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Background</a:t>
            </a:r>
            <a:endParaRPr lang="zh-CN" altLang="en-US" sz="2400" dirty="0">
              <a:latin typeface="Cascadia Code" panose="020B0609020000020004" pitchFamily="49" charset="0"/>
              <a:cs typeface="Cascadia Code" panose="020B0609020000020004" pitchFamily="49" charset="0"/>
            </a:endParaRPr>
          </a:p>
        </p:txBody>
      </p:sp>
      <p:sp>
        <p:nvSpPr>
          <p:cNvPr id="14" name="文本框 13">
            <a:extLst>
              <a:ext uri="{FF2B5EF4-FFF2-40B4-BE49-F238E27FC236}">
                <a16:creationId xmlns:a16="http://schemas.microsoft.com/office/drawing/2014/main" id="{714A2139-4593-1BF3-13C0-5FA3F3A062CD}"/>
              </a:ext>
            </a:extLst>
          </p:cNvPr>
          <p:cNvSpPr txBox="1"/>
          <p:nvPr/>
        </p:nvSpPr>
        <p:spPr>
          <a:xfrm>
            <a:off x="5011408" y="112711"/>
            <a:ext cx="2169184" cy="461665"/>
          </a:xfrm>
          <a:prstGeom prst="rect">
            <a:avLst/>
          </a:prstGeom>
          <a:noFill/>
        </p:spPr>
        <p:txBody>
          <a:bodyPr wrap="none" rtlCol="0">
            <a:spAutoFit/>
          </a:bodyPr>
          <a:lstStyle/>
          <a:p>
            <a:r>
              <a:rPr lang="en-US" altLang="zh-CN" sz="24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Methodology</a:t>
            </a:r>
            <a:endParaRPr lang="zh-CN" altLang="en-US" sz="2400" dirty="0">
              <a:solidFill>
                <a:schemeClr val="bg1"/>
              </a:solidFill>
              <a:latin typeface="Cascadia Code" panose="020B0609020000020004" pitchFamily="49" charset="0"/>
              <a:cs typeface="Cascadia Code" panose="020B0609020000020004" pitchFamily="49" charset="0"/>
            </a:endParaRPr>
          </a:p>
        </p:txBody>
      </p:sp>
      <p:sp>
        <p:nvSpPr>
          <p:cNvPr id="15" name="文本框 14">
            <a:extLst>
              <a:ext uri="{FF2B5EF4-FFF2-40B4-BE49-F238E27FC236}">
                <a16:creationId xmlns:a16="http://schemas.microsoft.com/office/drawing/2014/main" id="{347D1916-B057-83B5-BB42-088F2FA47BB2}"/>
              </a:ext>
            </a:extLst>
          </p:cNvPr>
          <p:cNvSpPr txBox="1"/>
          <p:nvPr/>
        </p:nvSpPr>
        <p:spPr>
          <a:xfrm>
            <a:off x="9034545" y="110003"/>
            <a:ext cx="2169184" cy="461665"/>
          </a:xfrm>
          <a:prstGeom prst="rect">
            <a:avLst/>
          </a:prstGeom>
          <a:noFill/>
        </p:spPr>
        <p:txBody>
          <a:bodyPr wrap="none" rtlCol="0">
            <a:spAutoFit/>
          </a:bodyPr>
          <a:lstStyle/>
          <a:p>
            <a:r>
              <a:rPr lang="en-US" altLang="zh-CN" sz="2400" dirty="0">
                <a:latin typeface="Cascadia Code" panose="020B0609020000020004" pitchFamily="49" charset="0"/>
                <a:ea typeface="Cascadia Code" panose="020B0609020000020004" pitchFamily="49" charset="0"/>
                <a:cs typeface="Cascadia Code" panose="020B0609020000020004" pitchFamily="49" charset="0"/>
              </a:rPr>
              <a:t>Evaluations</a:t>
            </a:r>
            <a:endParaRPr lang="zh-CN" altLang="en-US" sz="2400" dirty="0">
              <a:latin typeface="Cascadia Code" panose="020B0609020000020004" pitchFamily="49" charset="0"/>
              <a:cs typeface="Cascadia Code" panose="020B0609020000020004" pitchFamily="49" charset="0"/>
            </a:endParaRPr>
          </a:p>
        </p:txBody>
      </p:sp>
      <p:sp>
        <p:nvSpPr>
          <p:cNvPr id="16" name="文本框 15">
            <a:extLst>
              <a:ext uri="{FF2B5EF4-FFF2-40B4-BE49-F238E27FC236}">
                <a16:creationId xmlns:a16="http://schemas.microsoft.com/office/drawing/2014/main" id="{CF61550A-108B-277B-66CC-782965CD8DCA}"/>
              </a:ext>
            </a:extLst>
          </p:cNvPr>
          <p:cNvSpPr txBox="1"/>
          <p:nvPr/>
        </p:nvSpPr>
        <p:spPr>
          <a:xfrm>
            <a:off x="743373" y="2317078"/>
            <a:ext cx="10782070" cy="646331"/>
          </a:xfrm>
          <a:prstGeom prst="rect">
            <a:avLst/>
          </a:prstGeom>
          <a:noFill/>
        </p:spPr>
        <p:txBody>
          <a:bodyPr wrap="square" rtlCol="0">
            <a:spAutoFit/>
          </a:bodyPr>
          <a:lstStyle/>
          <a:p>
            <a:pPr algn="just"/>
            <a:r>
              <a:rPr lang="en-US" altLang="zh-CN" dirty="0">
                <a:latin typeface="Arial" panose="020B0604020202020204" pitchFamily="34" charset="0"/>
                <a:ea typeface="Cascadia Code SemiLight" panose="020B0609020000020004" pitchFamily="49" charset="0"/>
                <a:cs typeface="Arial" panose="020B0604020202020204" pitchFamily="34" charset="0"/>
              </a:rPr>
              <a:t>Bi-level formulation is resource inefficient, so we transform it into following single-level surrogate problem to enable multi-fidelity HPO:</a:t>
            </a:r>
          </a:p>
        </p:txBody>
      </p:sp>
      <p:sp>
        <p:nvSpPr>
          <p:cNvPr id="17" name="文本框 16">
            <a:extLst>
              <a:ext uri="{FF2B5EF4-FFF2-40B4-BE49-F238E27FC236}">
                <a16:creationId xmlns:a16="http://schemas.microsoft.com/office/drawing/2014/main" id="{747B490D-51ED-55AE-5AE4-1CA4C9DCCDBC}"/>
              </a:ext>
            </a:extLst>
          </p:cNvPr>
          <p:cNvSpPr txBox="1"/>
          <p:nvPr/>
        </p:nvSpPr>
        <p:spPr>
          <a:xfrm>
            <a:off x="202564" y="864023"/>
            <a:ext cx="5547996" cy="584775"/>
          </a:xfrm>
          <a:prstGeom prst="rect">
            <a:avLst/>
          </a:prstGeom>
          <a:noFill/>
        </p:spPr>
        <p:txBody>
          <a:bodyPr wrap="square" rtlCol="0">
            <a:spAutoFit/>
          </a:bodyPr>
          <a:lstStyle/>
          <a:p>
            <a:pPr marL="457200" indent="-457200">
              <a:buFont typeface="Wingdings" panose="05000000000000000000" pitchFamily="2" charset="2"/>
              <a:buChar char="n"/>
            </a:pPr>
            <a:r>
              <a:rPr lang="en-US" altLang="zh-CN" sz="3200" dirty="0">
                <a:latin typeface="Cascadia Code" panose="020B0609020000020004" pitchFamily="49" charset="0"/>
                <a:ea typeface="Cascadia Code" panose="020B0609020000020004" pitchFamily="49" charset="0"/>
                <a:cs typeface="Cascadia Code" panose="020B0609020000020004" pitchFamily="49" charset="0"/>
              </a:rPr>
              <a:t>Problem Formulation</a:t>
            </a:r>
          </a:p>
        </p:txBody>
      </p:sp>
      <p:sp>
        <p:nvSpPr>
          <p:cNvPr id="18" name="文本框 17">
            <a:extLst>
              <a:ext uri="{FF2B5EF4-FFF2-40B4-BE49-F238E27FC236}">
                <a16:creationId xmlns:a16="http://schemas.microsoft.com/office/drawing/2014/main" id="{CC21DE65-BE29-96E9-8D7C-F2393285AFEC}"/>
              </a:ext>
            </a:extLst>
          </p:cNvPr>
          <p:cNvSpPr txBox="1"/>
          <p:nvPr/>
        </p:nvSpPr>
        <p:spPr>
          <a:xfrm>
            <a:off x="400604" y="1676447"/>
            <a:ext cx="6678563"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Cascadia Code SemiLight" panose="020B0609020000020004" pitchFamily="49" charset="0"/>
                <a:ea typeface="Cascadia Code SemiLight" panose="020B0609020000020004" pitchFamily="49" charset="0"/>
                <a:cs typeface="Cascadia Code SemiLight" panose="020B0609020000020004" pitchFamily="49" charset="0"/>
              </a:rPr>
              <a:t>Single-level Surrogate Problem</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苹方-简"/>
        <a:ea typeface="苹方-简"/>
        <a:cs typeface=""/>
      </a:majorFont>
      <a:minorFont>
        <a:latin typeface="苹方-简"/>
        <a:ea typeface="苹方-简"/>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PS">
      <a:majorFont>
        <a:latin typeface="苹方-简"/>
        <a:ea typeface="苹方-简"/>
        <a:cs typeface=""/>
      </a:majorFont>
      <a:minorFont>
        <a:latin typeface="苹方-简"/>
        <a:ea typeface="苹方-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PS">
      <a:majorFont>
        <a:latin typeface="苹方-简"/>
        <a:ea typeface="苹方-简"/>
        <a:cs typeface=""/>
      </a:majorFont>
      <a:minorFont>
        <a:latin typeface="苹方-简"/>
        <a:ea typeface="苹方-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773</TotalTime>
  <Words>3818</Words>
  <Application>Microsoft Office PowerPoint</Application>
  <PresentationFormat>宽屏</PresentationFormat>
  <Paragraphs>310</Paragraphs>
  <Slides>19</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苹方-简</vt:lpstr>
      <vt:lpstr>Arial</vt:lpstr>
      <vt:lpstr>Cambria Math</vt:lpstr>
      <vt:lpstr>Cascadia Code</vt:lpstr>
      <vt:lpstr>Cascadia Code SemiLight</vt:lpstr>
      <vt:lpstr>Times New Roman</vt:lpstr>
      <vt:lpstr>Wingdings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Asher Shen</cp:lastModifiedBy>
  <cp:revision>531</cp:revision>
  <dcterms:created xsi:type="dcterms:W3CDTF">2025-05-14T08:35:00Z</dcterms:created>
  <dcterms:modified xsi:type="dcterms:W3CDTF">2025-05-19T07:05:05Z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2052-7.4.1.8983</vt:lpwstr>
  </property>
  <property fmtid="{D5CDD505-2E9C-101B-9397-08002B2CF9AE}" pid="3" name="ICV">
    <vt:lpwstr>E4BB49733420E93C2C46246809CE741D_41</vt:lpwstr>
  </property>
</Properties>
</file>